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67" r:id="rId3"/>
    <p:sldId id="268" r:id="rId4"/>
    <p:sldId id="280" r:id="rId5"/>
    <p:sldId id="298" r:id="rId6"/>
    <p:sldId id="299" r:id="rId7"/>
    <p:sldId id="300" r:id="rId8"/>
    <p:sldId id="301" r:id="rId9"/>
    <p:sldId id="302" r:id="rId10"/>
    <p:sldId id="303" r:id="rId11"/>
    <p:sldId id="304" r:id="rId12"/>
    <p:sldId id="320" r:id="rId13"/>
    <p:sldId id="257" r:id="rId14"/>
    <p:sldId id="269" r:id="rId15"/>
    <p:sldId id="289" r:id="rId16"/>
    <p:sldId id="291" r:id="rId17"/>
    <p:sldId id="292" r:id="rId18"/>
    <p:sldId id="293" r:id="rId19"/>
    <p:sldId id="305" r:id="rId20"/>
    <p:sldId id="306" r:id="rId21"/>
    <p:sldId id="287" r:id="rId22"/>
    <p:sldId id="288" r:id="rId23"/>
    <p:sldId id="274" r:id="rId24"/>
    <p:sldId id="261" r:id="rId25"/>
    <p:sldId id="275" r:id="rId26"/>
    <p:sldId id="321" r:id="rId27"/>
    <p:sldId id="276" r:id="rId28"/>
    <p:sldId id="310" r:id="rId29"/>
    <p:sldId id="313" r:id="rId30"/>
    <p:sldId id="311" r:id="rId31"/>
    <p:sldId id="312" r:id="rId32"/>
    <p:sldId id="327" r:id="rId33"/>
    <p:sldId id="308" r:id="rId34"/>
    <p:sldId id="309" r:id="rId35"/>
    <p:sldId id="277" r:id="rId36"/>
    <p:sldId id="314" r:id="rId37"/>
    <p:sldId id="315" r:id="rId38"/>
    <p:sldId id="278" r:id="rId39"/>
    <p:sldId id="279" r:id="rId40"/>
    <p:sldId id="316" r:id="rId41"/>
    <p:sldId id="317" r:id="rId42"/>
    <p:sldId id="318" r:id="rId43"/>
    <p:sldId id="319" r:id="rId44"/>
    <p:sldId id="329" r:id="rId45"/>
    <p:sldId id="322" r:id="rId46"/>
    <p:sldId id="323" r:id="rId47"/>
    <p:sldId id="324" r:id="rId48"/>
    <p:sldId id="325" r:id="rId49"/>
    <p:sldId id="326" r:id="rId50"/>
    <p:sldId id="273" r:id="rId51"/>
    <p:sldId id="296" r:id="rId52"/>
    <p:sldId id="297" r:id="rId53"/>
    <p:sldId id="307"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1" d="100"/>
          <a:sy n="81" d="100"/>
        </p:scale>
        <p:origin x="-140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94D24D-5F06-4847-AF59-D6F632D434E1}" type="datetimeFigureOut">
              <a:rPr lang="en-US" smtClean="0"/>
              <a:t>11/17/20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6811FB-E8C5-A040-B4A9-3E96D82024B3}" type="slidenum">
              <a:rPr lang="en-US" smtClean="0"/>
              <a:t>‹#›</a:t>
            </a:fld>
            <a:endParaRPr lang="en-US"/>
          </a:p>
        </p:txBody>
      </p:sp>
    </p:spTree>
    <p:extLst>
      <p:ext uri="{BB962C8B-B14F-4D97-AF65-F5344CB8AC3E}">
        <p14:creationId xmlns:p14="http://schemas.microsoft.com/office/powerpoint/2010/main" val="34565103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811FB-E8C5-A040-B4A9-3E96D82024B3}" type="slidenum">
              <a:rPr lang="en-US" smtClean="0"/>
              <a:t>12</a:t>
            </a:fld>
            <a:endParaRPr lang="en-US"/>
          </a:p>
        </p:txBody>
      </p:sp>
    </p:spTree>
    <p:extLst>
      <p:ext uri="{BB962C8B-B14F-4D97-AF65-F5344CB8AC3E}">
        <p14:creationId xmlns:p14="http://schemas.microsoft.com/office/powerpoint/2010/main" val="3521978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811FB-E8C5-A040-B4A9-3E96D82024B3}" type="slidenum">
              <a:rPr lang="en-US" smtClean="0"/>
              <a:t>53</a:t>
            </a:fld>
            <a:endParaRPr lang="en-US"/>
          </a:p>
        </p:txBody>
      </p:sp>
    </p:spTree>
    <p:extLst>
      <p:ext uri="{BB962C8B-B14F-4D97-AF65-F5344CB8AC3E}">
        <p14:creationId xmlns:p14="http://schemas.microsoft.com/office/powerpoint/2010/main" val="378467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6C8C83-35F4-9A40-B3A3-5133908A570E}" type="datetimeFigureOut">
              <a:rPr lang="en-US" smtClean="0"/>
              <a:t>11/17/20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673594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6C8C83-35F4-9A40-B3A3-5133908A570E}" type="datetimeFigureOut">
              <a:rPr lang="en-US" smtClean="0"/>
              <a:t>11/17/20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1616016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6C8C83-35F4-9A40-B3A3-5133908A570E}" type="datetimeFigureOut">
              <a:rPr lang="en-US" smtClean="0"/>
              <a:t>11/17/20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3604974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6C8C83-35F4-9A40-B3A3-5133908A570E}" type="datetimeFigureOut">
              <a:rPr lang="en-US" smtClean="0"/>
              <a:t>11/17/20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420425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6C8C83-35F4-9A40-B3A3-5133908A570E}" type="datetimeFigureOut">
              <a:rPr lang="en-US" smtClean="0"/>
              <a:t>11/17/20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400659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6C8C83-35F4-9A40-B3A3-5133908A570E}" type="datetimeFigureOut">
              <a:rPr lang="en-US" smtClean="0"/>
              <a:t>11/17/20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7772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C8C83-35F4-9A40-B3A3-5133908A570E}" type="datetimeFigureOut">
              <a:rPr lang="en-US" smtClean="0"/>
              <a:t>11/17/20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243326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6C8C83-35F4-9A40-B3A3-5133908A570E}" type="datetimeFigureOut">
              <a:rPr lang="en-US" smtClean="0"/>
              <a:t>11/17/20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3939853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6C8C83-35F4-9A40-B3A3-5133908A570E}" type="datetimeFigureOut">
              <a:rPr lang="en-US" smtClean="0"/>
              <a:t>11/17/20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450283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6C8C83-35F4-9A40-B3A3-5133908A570E}" type="datetimeFigureOut">
              <a:rPr lang="en-US" smtClean="0"/>
              <a:t>11/17/20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918955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6C8C83-35F4-9A40-B3A3-5133908A570E}" type="datetimeFigureOut">
              <a:rPr lang="en-US" smtClean="0"/>
              <a:t>11/17/20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A4706C-2A73-B54C-AA24-518EAA2FF4F7}" type="slidenum">
              <a:rPr lang="en-US" smtClean="0"/>
              <a:t>‹#›</a:t>
            </a:fld>
            <a:endParaRPr lang="en-US"/>
          </a:p>
        </p:txBody>
      </p:sp>
    </p:spTree>
    <p:extLst>
      <p:ext uri="{BB962C8B-B14F-4D97-AF65-F5344CB8AC3E}">
        <p14:creationId xmlns:p14="http://schemas.microsoft.com/office/powerpoint/2010/main" val="6095475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6C8C83-35F4-9A40-B3A3-5133908A570E}" type="datetimeFigureOut">
              <a:rPr lang="en-US" smtClean="0"/>
              <a:t>11/17/20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4706C-2A73-B54C-AA24-518EAA2FF4F7}" type="slidenum">
              <a:rPr lang="en-US" smtClean="0"/>
              <a:t>‹#›</a:t>
            </a:fld>
            <a:endParaRPr lang="en-US"/>
          </a:p>
        </p:txBody>
      </p:sp>
    </p:spTree>
    <p:extLst>
      <p:ext uri="{BB962C8B-B14F-4D97-AF65-F5344CB8AC3E}">
        <p14:creationId xmlns:p14="http://schemas.microsoft.com/office/powerpoint/2010/main" val="2988712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Assessment of the </a:t>
            </a:r>
            <a:r>
              <a:rPr lang="en-US" dirty="0" err="1" smtClean="0"/>
              <a:t>Yellowfin</a:t>
            </a:r>
            <a:r>
              <a:rPr lang="en-US" dirty="0" smtClean="0"/>
              <a:t> Sole Stock in the Bering Sea and Aleutian Islands</a:t>
            </a:r>
            <a:endParaRPr lang="en-US" dirty="0"/>
          </a:p>
        </p:txBody>
      </p:sp>
      <p:sp>
        <p:nvSpPr>
          <p:cNvPr id="3" name="Subtitle 2"/>
          <p:cNvSpPr>
            <a:spLocks noGrp="1"/>
          </p:cNvSpPr>
          <p:nvPr>
            <p:ph type="subTitle" idx="1"/>
          </p:nvPr>
        </p:nvSpPr>
        <p:spPr>
          <a:xfrm>
            <a:off x="685800" y="3886200"/>
            <a:ext cx="7772400" cy="1752600"/>
          </a:xfrm>
        </p:spPr>
        <p:txBody>
          <a:bodyPr/>
          <a:lstStyle/>
          <a:p>
            <a:r>
              <a:rPr lang="en-US" dirty="0" smtClean="0"/>
              <a:t>Ingrid Spies, </a:t>
            </a:r>
            <a:r>
              <a:rPr lang="en-US" dirty="0" smtClean="0"/>
              <a:t>Rebecca </a:t>
            </a:r>
            <a:r>
              <a:rPr lang="en-US" dirty="0" err="1" smtClean="0"/>
              <a:t>Haehn</a:t>
            </a:r>
            <a:r>
              <a:rPr lang="en-US" dirty="0" smtClean="0"/>
              <a:t>, Elizabeth </a:t>
            </a:r>
            <a:r>
              <a:rPr lang="en-US" dirty="0" err="1" smtClean="0"/>
              <a:t>Siddon</a:t>
            </a:r>
            <a:r>
              <a:rPr lang="en-US" dirty="0" smtClean="0"/>
              <a:t>, Jason Conner, Lyle Britt, Jim </a:t>
            </a:r>
            <a:r>
              <a:rPr lang="en-US" dirty="0" err="1" smtClean="0"/>
              <a:t>Ianelli</a:t>
            </a:r>
            <a:endParaRPr lang="en-US" dirty="0"/>
          </a:p>
        </p:txBody>
      </p:sp>
      <p:pic>
        <p:nvPicPr>
          <p:cNvPr id="4" name="Picture 3"/>
          <p:cNvPicPr>
            <a:picLocks noChangeAspect="1"/>
          </p:cNvPicPr>
          <p:nvPr/>
        </p:nvPicPr>
        <p:blipFill>
          <a:blip r:embed="rId2"/>
          <a:stretch>
            <a:fillRect/>
          </a:stretch>
        </p:blipFill>
        <p:spPr>
          <a:xfrm>
            <a:off x="0" y="0"/>
            <a:ext cx="2839068" cy="1890819"/>
          </a:xfrm>
          <a:prstGeom prst="rect">
            <a:avLst/>
          </a:prstGeom>
        </p:spPr>
      </p:pic>
      <p:pic>
        <p:nvPicPr>
          <p:cNvPr id="5" name="Picture 4"/>
          <p:cNvPicPr>
            <a:picLocks noChangeAspect="1"/>
          </p:cNvPicPr>
          <p:nvPr/>
        </p:nvPicPr>
        <p:blipFill>
          <a:blip r:embed="rId2"/>
          <a:stretch>
            <a:fillRect/>
          </a:stretch>
        </p:blipFill>
        <p:spPr>
          <a:xfrm>
            <a:off x="3108431" y="0"/>
            <a:ext cx="2839068" cy="1890819"/>
          </a:xfrm>
          <a:prstGeom prst="rect">
            <a:avLst/>
          </a:prstGeom>
        </p:spPr>
      </p:pic>
      <p:pic>
        <p:nvPicPr>
          <p:cNvPr id="6" name="Picture 5"/>
          <p:cNvPicPr>
            <a:picLocks noChangeAspect="1"/>
          </p:cNvPicPr>
          <p:nvPr/>
        </p:nvPicPr>
        <p:blipFill>
          <a:blip r:embed="rId2"/>
          <a:stretch>
            <a:fillRect/>
          </a:stretch>
        </p:blipFill>
        <p:spPr>
          <a:xfrm>
            <a:off x="6304932" y="0"/>
            <a:ext cx="2839068" cy="1890819"/>
          </a:xfrm>
          <a:prstGeom prst="rect">
            <a:avLst/>
          </a:prstGeom>
        </p:spPr>
      </p:pic>
      <p:pic>
        <p:nvPicPr>
          <p:cNvPr id="7" name="Picture 6"/>
          <p:cNvPicPr>
            <a:picLocks noChangeAspect="1"/>
          </p:cNvPicPr>
          <p:nvPr/>
        </p:nvPicPr>
        <p:blipFill>
          <a:blip r:embed="rId2"/>
          <a:stretch>
            <a:fillRect/>
          </a:stretch>
        </p:blipFill>
        <p:spPr>
          <a:xfrm>
            <a:off x="0" y="4967181"/>
            <a:ext cx="2839068" cy="1890819"/>
          </a:xfrm>
          <a:prstGeom prst="rect">
            <a:avLst/>
          </a:prstGeom>
        </p:spPr>
      </p:pic>
      <p:pic>
        <p:nvPicPr>
          <p:cNvPr id="8" name="Picture 7"/>
          <p:cNvPicPr>
            <a:picLocks noChangeAspect="1"/>
          </p:cNvPicPr>
          <p:nvPr/>
        </p:nvPicPr>
        <p:blipFill>
          <a:blip r:embed="rId2"/>
          <a:stretch>
            <a:fillRect/>
          </a:stretch>
        </p:blipFill>
        <p:spPr>
          <a:xfrm>
            <a:off x="3108431" y="4967181"/>
            <a:ext cx="2839068" cy="1890819"/>
          </a:xfrm>
          <a:prstGeom prst="rect">
            <a:avLst/>
          </a:prstGeom>
        </p:spPr>
      </p:pic>
      <p:pic>
        <p:nvPicPr>
          <p:cNvPr id="9" name="Picture 8"/>
          <p:cNvPicPr>
            <a:picLocks noChangeAspect="1"/>
          </p:cNvPicPr>
          <p:nvPr/>
        </p:nvPicPr>
        <p:blipFill>
          <a:blip r:embed="rId2"/>
          <a:stretch>
            <a:fillRect/>
          </a:stretch>
        </p:blipFill>
        <p:spPr>
          <a:xfrm>
            <a:off x="6304932" y="4967181"/>
            <a:ext cx="2839068" cy="1890819"/>
          </a:xfrm>
          <a:prstGeom prst="rect">
            <a:avLst/>
          </a:prstGeom>
        </p:spPr>
      </p:pic>
    </p:spTree>
    <p:extLst>
      <p:ext uri="{BB962C8B-B14F-4D97-AF65-F5344CB8AC3E}">
        <p14:creationId xmlns:p14="http://schemas.microsoft.com/office/powerpoint/2010/main" val="177436212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1003" y="1262088"/>
            <a:ext cx="8075538" cy="5595912"/>
          </a:xfrm>
          <a:prstGeom prst="rect">
            <a:avLst/>
          </a:prstGeom>
        </p:spPr>
      </p:pic>
      <p:sp>
        <p:nvSpPr>
          <p:cNvPr id="3" name="Title 1"/>
          <p:cNvSpPr txBox="1">
            <a:spLocks/>
          </p:cNvSpPr>
          <p:nvPr/>
        </p:nvSpPr>
        <p:spPr>
          <a:xfrm>
            <a:off x="457200" y="274638"/>
            <a:ext cx="8229600" cy="1143000"/>
          </a:xfrm>
          <a:prstGeom prst="rect">
            <a:avLst/>
          </a:prstGeom>
        </p:spPr>
        <p:txBody>
          <a:bodyP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Annual EBS and NBS bottom trawl survey biomass and 95% CI’s for </a:t>
            </a:r>
            <a:r>
              <a:rPr lang="en-US" dirty="0" err="1" smtClean="0"/>
              <a:t>Yellowfin</a:t>
            </a:r>
            <a:r>
              <a:rPr lang="en-US" dirty="0" smtClean="0"/>
              <a:t> Sole, 1982--2019</a:t>
            </a:r>
            <a:endParaRPr lang="en-US" dirty="0"/>
          </a:p>
        </p:txBody>
      </p:sp>
    </p:spTree>
    <p:extLst>
      <p:ext uri="{BB962C8B-B14F-4D97-AF65-F5344CB8AC3E}">
        <p14:creationId xmlns:p14="http://schemas.microsoft.com/office/powerpoint/2010/main" val="25410336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845"/>
            <a:ext cx="8229600" cy="1143000"/>
          </a:xfrm>
        </p:spPr>
        <p:txBody>
          <a:bodyPr>
            <a:normAutofit fontScale="90000"/>
          </a:bodyPr>
          <a:lstStyle/>
          <a:p>
            <a:r>
              <a:rPr lang="en-US" dirty="0" smtClean="0"/>
              <a:t>CPUE appears to be gradually increasing in Norton Sound</a:t>
            </a:r>
            <a:endParaRPr lang="en-US" dirty="0"/>
          </a:p>
        </p:txBody>
      </p:sp>
      <p:pic>
        <p:nvPicPr>
          <p:cNvPr id="3" name="Picture 2"/>
          <p:cNvPicPr>
            <a:picLocks noChangeAspect="1"/>
          </p:cNvPicPr>
          <p:nvPr/>
        </p:nvPicPr>
        <p:blipFill>
          <a:blip r:embed="rId2"/>
          <a:stretch>
            <a:fillRect/>
          </a:stretch>
        </p:blipFill>
        <p:spPr>
          <a:xfrm>
            <a:off x="0" y="1336023"/>
            <a:ext cx="8466290" cy="5521977"/>
          </a:xfrm>
          <a:prstGeom prst="rect">
            <a:avLst/>
          </a:prstGeom>
        </p:spPr>
      </p:pic>
    </p:spTree>
    <p:extLst>
      <p:ext uri="{BB962C8B-B14F-4D97-AF65-F5344CB8AC3E}">
        <p14:creationId xmlns:p14="http://schemas.microsoft.com/office/powerpoint/2010/main" val="14735086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57700" y="1245192"/>
            <a:ext cx="7620236" cy="5612808"/>
          </a:xfrm>
          <a:prstGeom prst="rect">
            <a:avLst/>
          </a:prstGeom>
        </p:spPr>
      </p:pic>
      <p:sp>
        <p:nvSpPr>
          <p:cNvPr id="4" name="Title 1"/>
          <p:cNvSpPr txBox="1">
            <a:spLocks/>
          </p:cNvSpPr>
          <p:nvPr/>
        </p:nvSpPr>
        <p:spPr>
          <a:xfrm>
            <a:off x="457200" y="141845"/>
            <a:ext cx="8229600" cy="1143000"/>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Average catch per unit effort on NMFS eastern Bering Sea surveys, 1982-2019.</a:t>
            </a:r>
            <a:endParaRPr lang="en-US" dirty="0"/>
          </a:p>
        </p:txBody>
      </p:sp>
    </p:spTree>
    <p:extLst>
      <p:ext uri="{BB962C8B-B14F-4D97-AF65-F5344CB8AC3E}">
        <p14:creationId xmlns:p14="http://schemas.microsoft.com/office/powerpoint/2010/main" val="4941112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sp>
        <p:nvSpPr>
          <p:cNvPr id="3" name="Content Placeholder 2"/>
          <p:cNvSpPr>
            <a:spLocks noGrp="1"/>
          </p:cNvSpPr>
          <p:nvPr>
            <p:ph idx="1"/>
          </p:nvPr>
        </p:nvSpPr>
        <p:spPr>
          <a:xfrm>
            <a:off x="457200" y="1430241"/>
            <a:ext cx="8229600" cy="4525963"/>
          </a:xfrm>
        </p:spPr>
        <p:txBody>
          <a:bodyPr>
            <a:noAutofit/>
          </a:bodyPr>
          <a:lstStyle/>
          <a:p>
            <a:r>
              <a:rPr lang="en-US" sz="2800" dirty="0" smtClean="0"/>
              <a:t>Model 18.1</a:t>
            </a:r>
          </a:p>
          <a:p>
            <a:pPr marL="400050" lvl="1" indent="0">
              <a:buNone/>
            </a:pPr>
            <a:r>
              <a:rPr lang="en-US" dirty="0"/>
              <a:t>The accepted 2019 Model 18.1 included the survey mean bottom temperature across stations &lt; 100m as </a:t>
            </a:r>
            <a:r>
              <a:rPr lang="en-US" dirty="0" smtClean="0"/>
              <a:t>a covariate </a:t>
            </a:r>
            <a:r>
              <a:rPr lang="en-US" dirty="0"/>
              <a:t>on survey </a:t>
            </a:r>
            <a:r>
              <a:rPr lang="en-US" dirty="0" err="1"/>
              <a:t>catchability</a:t>
            </a:r>
            <a:r>
              <a:rPr lang="en-US" dirty="0"/>
              <a:t>, as in previous years, but added survey start date as an additional </a:t>
            </a:r>
            <a:r>
              <a:rPr lang="en-US" dirty="0" smtClean="0"/>
              <a:t>covariate (Nichol </a:t>
            </a:r>
            <a:r>
              <a:rPr lang="en-US" dirty="0"/>
              <a:t>et al. </a:t>
            </a:r>
            <a:r>
              <a:rPr lang="en-US" dirty="0" smtClean="0"/>
              <a:t>2019</a:t>
            </a:r>
            <a:r>
              <a:rPr lang="en-US" dirty="0"/>
              <a:t>).</a:t>
            </a:r>
            <a:endParaRPr lang="en-US" dirty="0" smtClean="0"/>
          </a:p>
          <a:p>
            <a:endParaRPr lang="en-US" sz="2800" dirty="0"/>
          </a:p>
          <a:p>
            <a:r>
              <a:rPr lang="en-US" sz="2800" dirty="0" smtClean="0"/>
              <a:t>Model 18.2</a:t>
            </a:r>
          </a:p>
          <a:p>
            <a:pPr marL="400050" lvl="1" indent="0">
              <a:buNone/>
            </a:pPr>
            <a:r>
              <a:rPr lang="en-US" dirty="0" smtClean="0"/>
              <a:t>Female </a:t>
            </a:r>
            <a:r>
              <a:rPr lang="en-US" dirty="0"/>
              <a:t>natural </a:t>
            </a:r>
            <a:r>
              <a:rPr lang="en-US" dirty="0" smtClean="0"/>
              <a:t>mortality (</a:t>
            </a:r>
            <a:r>
              <a:rPr lang="en-US" i="1" dirty="0" smtClean="0"/>
              <a:t>M</a:t>
            </a:r>
            <a:r>
              <a:rPr lang="en-US" dirty="0" smtClean="0"/>
              <a:t>) is </a:t>
            </a:r>
            <a:r>
              <a:rPr lang="en-US" dirty="0"/>
              <a:t>fixed at 0.12 while allowing the model to estimate male </a:t>
            </a:r>
            <a:r>
              <a:rPr lang="en-US" i="1" dirty="0" smtClean="0"/>
              <a:t>M</a:t>
            </a:r>
            <a:r>
              <a:rPr lang="en-US" dirty="0" smtClean="0"/>
              <a:t>. This model retains the features of Model 18.1. </a:t>
            </a:r>
            <a:endParaRPr lang="en-US" dirty="0"/>
          </a:p>
        </p:txBody>
      </p:sp>
    </p:spTree>
    <p:extLst>
      <p:ext uri="{BB962C8B-B14F-4D97-AF65-F5344CB8AC3E}">
        <p14:creationId xmlns:p14="http://schemas.microsoft.com/office/powerpoint/2010/main" val="16814072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sp>
        <p:nvSpPr>
          <p:cNvPr id="3" name="Content Placeholder 2"/>
          <p:cNvSpPr>
            <a:spLocks noGrp="1"/>
          </p:cNvSpPr>
          <p:nvPr>
            <p:ph idx="1"/>
          </p:nvPr>
        </p:nvSpPr>
        <p:spPr/>
        <p:txBody>
          <a:bodyPr>
            <a:normAutofit/>
          </a:bodyPr>
          <a:lstStyle/>
          <a:p>
            <a:r>
              <a:rPr lang="en-US" dirty="0" smtClean="0"/>
              <a:t>Model 18.3</a:t>
            </a:r>
          </a:p>
          <a:p>
            <a:pPr marL="400050" lvl="1" indent="0">
              <a:buNone/>
            </a:pPr>
            <a:r>
              <a:rPr lang="en-US" dirty="0" smtClean="0"/>
              <a:t>Same as Model 18.2 but includes VAST estimates for Eastern Bering Sea biomass and error.</a:t>
            </a:r>
          </a:p>
          <a:p>
            <a:endParaRPr lang="en-US" dirty="0"/>
          </a:p>
          <a:p>
            <a:r>
              <a:rPr lang="en-US" dirty="0" smtClean="0"/>
              <a:t>Model 18.4</a:t>
            </a:r>
          </a:p>
          <a:p>
            <a:pPr marL="400050" lvl="1" indent="0">
              <a:buNone/>
            </a:pPr>
            <a:r>
              <a:rPr lang="en-US" dirty="0" smtClean="0"/>
              <a:t>Same as Model 18.2 but includes VAST estimates for Eastern Bering Sea plus Northern Bering Sea biomass and error.</a:t>
            </a:r>
            <a:endParaRPr lang="en-US" dirty="0"/>
          </a:p>
        </p:txBody>
      </p:sp>
    </p:spTree>
    <p:extLst>
      <p:ext uri="{BB962C8B-B14F-4D97-AF65-F5344CB8AC3E}">
        <p14:creationId xmlns:p14="http://schemas.microsoft.com/office/powerpoint/2010/main" val="41180481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included in the model</a:t>
            </a:r>
            <a:endParaRPr lang="en-US" dirty="0"/>
          </a:p>
        </p:txBody>
      </p:sp>
      <p:pic>
        <p:nvPicPr>
          <p:cNvPr id="4" name="Picture 3"/>
          <p:cNvPicPr>
            <a:picLocks noChangeAspect="1"/>
          </p:cNvPicPr>
          <p:nvPr/>
        </p:nvPicPr>
        <p:blipFill>
          <a:blip r:embed="rId2"/>
          <a:stretch>
            <a:fillRect/>
          </a:stretch>
        </p:blipFill>
        <p:spPr>
          <a:xfrm>
            <a:off x="457200" y="1780415"/>
            <a:ext cx="8187219" cy="2604417"/>
          </a:xfrm>
          <a:prstGeom prst="rect">
            <a:avLst/>
          </a:prstGeom>
        </p:spPr>
      </p:pic>
      <p:sp>
        <p:nvSpPr>
          <p:cNvPr id="5" name="Rectangle 4"/>
          <p:cNvSpPr/>
          <p:nvPr/>
        </p:nvSpPr>
        <p:spPr>
          <a:xfrm>
            <a:off x="457200" y="4969722"/>
            <a:ext cx="8229600" cy="1200328"/>
          </a:xfrm>
          <a:prstGeom prst="rect">
            <a:avLst/>
          </a:prstGeom>
        </p:spPr>
        <p:txBody>
          <a:bodyPr wrap="square">
            <a:spAutoFit/>
          </a:bodyPr>
          <a:lstStyle/>
          <a:p>
            <a:r>
              <a:rPr lang="en-US" sz="2400" dirty="0"/>
              <a:t>Estimates of fishery weight-at-age was based on catch-at-age methodology used in the Walleye Pollock assessment (</a:t>
            </a:r>
            <a:r>
              <a:rPr lang="en-US" sz="2400" dirty="0" err="1"/>
              <a:t>Ianelli</a:t>
            </a:r>
            <a:r>
              <a:rPr lang="en-US" sz="2400" dirty="0"/>
              <a:t> et al. 2019), following Kimura (1989) and modified by Dorn (1992).</a:t>
            </a:r>
          </a:p>
        </p:txBody>
      </p:sp>
    </p:spTree>
    <p:extLst>
      <p:ext uri="{BB962C8B-B14F-4D97-AF65-F5344CB8AC3E}">
        <p14:creationId xmlns:p14="http://schemas.microsoft.com/office/powerpoint/2010/main" val="28049079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Selectivity</a:t>
            </a:r>
            <a:endParaRPr lang="en-US" dirty="0"/>
          </a:p>
        </p:txBody>
      </p:sp>
      <p:sp>
        <p:nvSpPr>
          <p:cNvPr id="3" name="Content Placeholder 2"/>
          <p:cNvSpPr>
            <a:spLocks noGrp="1"/>
          </p:cNvSpPr>
          <p:nvPr>
            <p:ph idx="1"/>
          </p:nvPr>
        </p:nvSpPr>
        <p:spPr/>
        <p:txBody>
          <a:bodyPr/>
          <a:lstStyle/>
          <a:p>
            <a:r>
              <a:rPr lang="en-US" dirty="0" smtClean="0"/>
              <a:t>Two parameter formulation of the logistic function.</a:t>
            </a:r>
          </a:p>
          <a:p>
            <a:r>
              <a:rPr lang="en-US" dirty="0" smtClean="0"/>
              <a:t>Used for fishery and survey.</a:t>
            </a:r>
          </a:p>
          <a:p>
            <a:r>
              <a:rPr lang="en-US" dirty="0" smtClean="0"/>
              <a:t>Modeled separately for males and females.</a:t>
            </a:r>
          </a:p>
          <a:p>
            <a:r>
              <a:rPr lang="en-US" dirty="0" smtClean="0"/>
              <a:t>Modeled annually for the fishery.</a:t>
            </a:r>
            <a:endParaRPr lang="en-US" dirty="0"/>
          </a:p>
        </p:txBody>
      </p:sp>
    </p:spTree>
    <p:extLst>
      <p:ext uri="{BB962C8B-B14F-4D97-AF65-F5344CB8AC3E}">
        <p14:creationId xmlns:p14="http://schemas.microsoft.com/office/powerpoint/2010/main" val="12699236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Catchability</a:t>
            </a:r>
            <a:endParaRPr lang="en-US" dirty="0"/>
          </a:p>
        </p:txBody>
      </p:sp>
      <p:sp>
        <p:nvSpPr>
          <p:cNvPr id="9" name="Rectangle 8"/>
          <p:cNvSpPr/>
          <p:nvPr/>
        </p:nvSpPr>
        <p:spPr>
          <a:xfrm>
            <a:off x="128990" y="3980418"/>
            <a:ext cx="8715927" cy="2308324"/>
          </a:xfrm>
          <a:prstGeom prst="rect">
            <a:avLst/>
          </a:prstGeom>
        </p:spPr>
        <p:txBody>
          <a:bodyPr wrap="square">
            <a:spAutoFit/>
          </a:bodyPr>
          <a:lstStyle/>
          <a:p>
            <a:r>
              <a:rPr lang="en-US" sz="2400" dirty="0"/>
              <a:t>where </a:t>
            </a:r>
            <a:r>
              <a:rPr lang="en-US" sz="2400" i="1" dirty="0"/>
              <a:t>T</a:t>
            </a:r>
            <a:r>
              <a:rPr lang="en-US" sz="2400" dirty="0"/>
              <a:t>=survey bottom temperature at survey stations less than 100 m (averaged per year for all stations &lt;100 m), </a:t>
            </a:r>
            <a:r>
              <a:rPr lang="en-US" sz="2400" i="1" dirty="0"/>
              <a:t>S</a:t>
            </a:r>
            <a:r>
              <a:rPr lang="en-US" sz="2400" dirty="0"/>
              <a:t>=survey start date, and </a:t>
            </a:r>
            <a:r>
              <a:rPr lang="en-US" sz="2400" i="1" dirty="0"/>
              <a:t>T:S</a:t>
            </a:r>
            <a:r>
              <a:rPr lang="en-US" sz="2400" dirty="0"/>
              <a:t>=interaction of </a:t>
            </a:r>
            <a:r>
              <a:rPr lang="en-US" sz="2400" i="1" dirty="0"/>
              <a:t>T</a:t>
            </a:r>
            <a:r>
              <a:rPr lang="en-US" sz="2400" dirty="0"/>
              <a:t> and </a:t>
            </a:r>
            <a:r>
              <a:rPr lang="en-US" sz="2400" i="1" dirty="0"/>
              <a:t>S</a:t>
            </a:r>
            <a:r>
              <a:rPr lang="en-US" sz="2400" dirty="0"/>
              <a:t>. </a:t>
            </a:r>
          </a:p>
          <a:p>
            <a:endParaRPr lang="en-US" sz="2400" dirty="0"/>
          </a:p>
          <a:p>
            <a:r>
              <a:rPr lang="en-US" sz="2400" dirty="0" smtClean="0"/>
              <a:t>The </a:t>
            </a:r>
            <a:r>
              <a:rPr lang="en-US" sz="2400" dirty="0"/>
              <a:t>result of incorporating bottom temperature </a:t>
            </a:r>
            <a:r>
              <a:rPr lang="en-US" sz="2400" dirty="0" smtClean="0"/>
              <a:t>and survey start date have resulted </a:t>
            </a:r>
            <a:r>
              <a:rPr lang="en-US" sz="2400" dirty="0"/>
              <a:t>in an improved fit to the </a:t>
            </a:r>
            <a:r>
              <a:rPr lang="en-US" sz="2400" dirty="0" smtClean="0"/>
              <a:t>survey. </a:t>
            </a:r>
            <a:endParaRPr lang="en-US" sz="2400" dirty="0"/>
          </a:p>
        </p:txBody>
      </p:sp>
      <p:pic>
        <p:nvPicPr>
          <p:cNvPr id="12" name="Picture 11"/>
          <p:cNvPicPr>
            <a:picLocks noChangeAspect="1"/>
          </p:cNvPicPr>
          <p:nvPr/>
        </p:nvPicPr>
        <p:blipFill rotWithShape="1">
          <a:blip r:embed="rId2"/>
          <a:srcRect r="3445"/>
          <a:stretch/>
        </p:blipFill>
        <p:spPr>
          <a:xfrm>
            <a:off x="1191089" y="2534721"/>
            <a:ext cx="6208770" cy="1077211"/>
          </a:xfrm>
          <a:prstGeom prst="rect">
            <a:avLst/>
          </a:prstGeom>
        </p:spPr>
      </p:pic>
      <p:sp>
        <p:nvSpPr>
          <p:cNvPr id="13" name="Rectangle 12"/>
          <p:cNvSpPr/>
          <p:nvPr/>
        </p:nvSpPr>
        <p:spPr>
          <a:xfrm>
            <a:off x="358261" y="1648470"/>
            <a:ext cx="8169146" cy="461665"/>
          </a:xfrm>
          <a:prstGeom prst="rect">
            <a:avLst/>
          </a:prstGeom>
        </p:spPr>
        <p:txBody>
          <a:bodyPr wrap="square">
            <a:spAutoFit/>
          </a:bodyPr>
          <a:lstStyle/>
          <a:p>
            <a:r>
              <a:rPr lang="en-US" sz="2400" dirty="0" smtClean="0"/>
              <a:t>Included </a:t>
            </a:r>
            <a:r>
              <a:rPr lang="en-US" sz="2400" dirty="0"/>
              <a:t>survey start </a:t>
            </a:r>
            <a:r>
              <a:rPr lang="en-US" sz="2400" dirty="0" smtClean="0"/>
              <a:t>date and bottom temperature as follows: </a:t>
            </a:r>
            <a:endParaRPr lang="en-US" sz="2400" dirty="0"/>
          </a:p>
        </p:txBody>
      </p:sp>
    </p:spTree>
    <p:extLst>
      <p:ext uri="{BB962C8B-B14F-4D97-AF65-F5344CB8AC3E}">
        <p14:creationId xmlns:p14="http://schemas.microsoft.com/office/powerpoint/2010/main" val="30961389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Spawner</a:t>
            </a:r>
            <a:r>
              <a:rPr lang="en-US" dirty="0" smtClean="0"/>
              <a:t>-Recruit Estimation</a:t>
            </a:r>
            <a:endParaRPr lang="en-US" dirty="0"/>
          </a:p>
        </p:txBody>
      </p:sp>
      <p:pic>
        <p:nvPicPr>
          <p:cNvPr id="5" name="Picture 4"/>
          <p:cNvPicPr>
            <a:picLocks noChangeAspect="1"/>
          </p:cNvPicPr>
          <p:nvPr/>
        </p:nvPicPr>
        <p:blipFill rotWithShape="1">
          <a:blip r:embed="rId2"/>
          <a:srcRect r="6354"/>
          <a:stretch/>
        </p:blipFill>
        <p:spPr>
          <a:xfrm>
            <a:off x="2669740" y="2615098"/>
            <a:ext cx="3648360" cy="914949"/>
          </a:xfrm>
          <a:prstGeom prst="rect">
            <a:avLst/>
          </a:prstGeom>
        </p:spPr>
      </p:pic>
      <p:sp>
        <p:nvSpPr>
          <p:cNvPr id="6" name="TextBox 5"/>
          <p:cNvSpPr txBox="1"/>
          <p:nvPr/>
        </p:nvSpPr>
        <p:spPr>
          <a:xfrm>
            <a:off x="555643" y="3980419"/>
            <a:ext cx="7824988" cy="1200328"/>
          </a:xfrm>
          <a:prstGeom prst="rect">
            <a:avLst/>
          </a:prstGeom>
          <a:noFill/>
        </p:spPr>
        <p:txBody>
          <a:bodyPr wrap="square" rtlCol="0">
            <a:spAutoFit/>
          </a:bodyPr>
          <a:lstStyle/>
          <a:p>
            <a:r>
              <a:rPr lang="en-US" sz="2400" dirty="0" smtClean="0"/>
              <a:t>where </a:t>
            </a:r>
            <a:r>
              <a:rPr lang="en-US" sz="2400" i="1" dirty="0"/>
              <a:t>R</a:t>
            </a:r>
            <a:r>
              <a:rPr lang="en-US" sz="2400" dirty="0" smtClean="0"/>
              <a:t> </a:t>
            </a:r>
            <a:r>
              <a:rPr lang="en-US" sz="2400" dirty="0"/>
              <a:t>is age 1 recruitment, </a:t>
            </a:r>
            <a:r>
              <a:rPr lang="en-US" sz="2400" i="1" dirty="0"/>
              <a:t>S</a:t>
            </a:r>
            <a:r>
              <a:rPr lang="en-US" sz="2400" dirty="0" smtClean="0"/>
              <a:t> </a:t>
            </a:r>
            <a:r>
              <a:rPr lang="en-US" sz="2400" dirty="0"/>
              <a:t>is female spawning biomass in metric tons the previous year, and </a:t>
            </a:r>
            <a:r>
              <a:rPr lang="en-US" sz="2400" i="1" dirty="0" smtClean="0"/>
              <a:t>α </a:t>
            </a:r>
            <a:r>
              <a:rPr lang="en-US" sz="2400" dirty="0" smtClean="0"/>
              <a:t>and </a:t>
            </a:r>
            <a:r>
              <a:rPr lang="en-US" sz="2400" i="1" dirty="0" smtClean="0"/>
              <a:t>β</a:t>
            </a:r>
            <a:r>
              <a:rPr lang="en-US" sz="2400" dirty="0" smtClean="0"/>
              <a:t> </a:t>
            </a:r>
            <a:r>
              <a:rPr lang="en-US" sz="2400" dirty="0"/>
              <a:t>are parameters estimated by the model. </a:t>
            </a:r>
          </a:p>
        </p:txBody>
      </p:sp>
      <p:sp>
        <p:nvSpPr>
          <p:cNvPr id="7" name="TextBox 6"/>
          <p:cNvSpPr txBox="1"/>
          <p:nvPr/>
        </p:nvSpPr>
        <p:spPr>
          <a:xfrm>
            <a:off x="680377" y="1432674"/>
            <a:ext cx="8153199" cy="830997"/>
          </a:xfrm>
          <a:prstGeom prst="rect">
            <a:avLst/>
          </a:prstGeom>
          <a:noFill/>
        </p:spPr>
        <p:txBody>
          <a:bodyPr wrap="square" rtlCol="0">
            <a:spAutoFit/>
          </a:bodyPr>
          <a:lstStyle/>
          <a:p>
            <a:r>
              <a:rPr lang="en-US" sz="2400" dirty="0"/>
              <a:t>Annual recruitment estimates from 1978-</a:t>
            </a:r>
            <a:r>
              <a:rPr lang="en-US" sz="2400" dirty="0" smtClean="0"/>
              <a:t>2014 were constrained </a:t>
            </a:r>
            <a:r>
              <a:rPr lang="en-US" sz="2400" dirty="0"/>
              <a:t>to fit a Ricker (1958) stock recruitment relationship</a:t>
            </a:r>
            <a:r>
              <a:rPr lang="en-US" sz="2400" dirty="0" smtClean="0"/>
              <a:t>:</a:t>
            </a:r>
            <a:endParaRPr lang="en-US" sz="2400" dirty="0"/>
          </a:p>
        </p:txBody>
      </p:sp>
    </p:spTree>
    <p:extLst>
      <p:ext uri="{BB962C8B-B14F-4D97-AF65-F5344CB8AC3E}">
        <p14:creationId xmlns:p14="http://schemas.microsoft.com/office/powerpoint/2010/main" val="24935535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Model estimates of total (age 2+) biomass with 95% confidence intervals</a:t>
            </a:r>
            <a:endParaRPr lang="en-US" sz="3600" dirty="0"/>
          </a:p>
        </p:txBody>
      </p:sp>
      <p:pic>
        <p:nvPicPr>
          <p:cNvPr id="3" name="Picture 2"/>
          <p:cNvPicPr>
            <a:picLocks noChangeAspect="1"/>
          </p:cNvPicPr>
          <p:nvPr/>
        </p:nvPicPr>
        <p:blipFill>
          <a:blip r:embed="rId2"/>
          <a:stretch>
            <a:fillRect/>
          </a:stretch>
        </p:blipFill>
        <p:spPr>
          <a:xfrm>
            <a:off x="544303" y="1434874"/>
            <a:ext cx="7813010" cy="5179843"/>
          </a:xfrm>
          <a:prstGeom prst="rect">
            <a:avLst/>
          </a:prstGeom>
        </p:spPr>
      </p:pic>
    </p:spTree>
    <p:extLst>
      <p:ext uri="{BB962C8B-B14F-4D97-AF65-F5344CB8AC3E}">
        <p14:creationId xmlns:p14="http://schemas.microsoft.com/office/powerpoint/2010/main" val="5283756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Team and SSC Comments</a:t>
            </a:r>
            <a:endParaRPr lang="en-US" dirty="0"/>
          </a:p>
        </p:txBody>
      </p:sp>
      <p:sp>
        <p:nvSpPr>
          <p:cNvPr id="3" name="Content Placeholder 2"/>
          <p:cNvSpPr>
            <a:spLocks noGrp="1"/>
          </p:cNvSpPr>
          <p:nvPr>
            <p:ph idx="1"/>
          </p:nvPr>
        </p:nvSpPr>
        <p:spPr>
          <a:xfrm>
            <a:off x="290109" y="1417638"/>
            <a:ext cx="8515533" cy="5257800"/>
          </a:xfrm>
        </p:spPr>
        <p:txBody>
          <a:bodyPr>
            <a:normAutofit fontScale="70000" lnSpcReduction="20000"/>
          </a:bodyPr>
          <a:lstStyle/>
          <a:p>
            <a:pPr marL="0" indent="0">
              <a:buNone/>
            </a:pPr>
            <a:r>
              <a:rPr lang="en-US" sz="3400" b="1" dirty="0" smtClean="0"/>
              <a:t>SSC October </a:t>
            </a:r>
            <a:r>
              <a:rPr lang="en-US" sz="3400" b="1" dirty="0" smtClean="0"/>
              <a:t>2020</a:t>
            </a:r>
          </a:p>
          <a:p>
            <a:pPr marL="0" indent="0">
              <a:buNone/>
            </a:pPr>
            <a:r>
              <a:rPr lang="en-US" sz="3400" dirty="0" smtClean="0"/>
              <a:t>The </a:t>
            </a:r>
            <a:r>
              <a:rPr lang="en-US" sz="3400" dirty="0" smtClean="0"/>
              <a:t>SSC agrees that sex-linked mortality is biologically plausible and concurs with the BSAI-GPT’s and authors’ recommendation to bring forward Model 18.2 (in addition to the 18.1 base model) for consideration in the next </a:t>
            </a:r>
            <a:r>
              <a:rPr lang="en-US" sz="3400" dirty="0" smtClean="0"/>
              <a:t>assessment.</a:t>
            </a:r>
          </a:p>
          <a:p>
            <a:pPr marL="0" indent="0">
              <a:buNone/>
            </a:pPr>
            <a:r>
              <a:rPr lang="en-US" sz="3400" i="1" dirty="0" smtClean="0"/>
              <a:t>Authors</a:t>
            </a:r>
            <a:r>
              <a:rPr lang="en-US" sz="3400" i="1" dirty="0" smtClean="0"/>
              <a:t>' response</a:t>
            </a:r>
            <a:r>
              <a:rPr lang="en-US" sz="3400" dirty="0" smtClean="0"/>
              <a:t>: We have included Model 18.1 and 18.2 in this assessment.</a:t>
            </a:r>
          </a:p>
          <a:p>
            <a:pPr marL="400050" lvl="1" indent="0">
              <a:buNone/>
            </a:pPr>
            <a:endParaRPr lang="en-US" sz="3400" dirty="0" smtClean="0"/>
          </a:p>
          <a:p>
            <a:pPr marL="0" indent="0">
              <a:buNone/>
            </a:pPr>
            <a:r>
              <a:rPr lang="en-US" sz="3400" b="1" dirty="0" smtClean="0"/>
              <a:t>Plan Team September </a:t>
            </a:r>
            <a:r>
              <a:rPr lang="en-US" sz="3400" b="1" dirty="0" smtClean="0"/>
              <a:t>2020</a:t>
            </a:r>
          </a:p>
          <a:p>
            <a:pPr marL="0" indent="0">
              <a:buNone/>
            </a:pPr>
            <a:r>
              <a:rPr lang="en-US" sz="3400" dirty="0" smtClean="0"/>
              <a:t>The </a:t>
            </a:r>
            <a:r>
              <a:rPr lang="en-US" sz="3400" dirty="0" smtClean="0"/>
              <a:t>Team recommends that, if the authors have time this year or else in the future, they should consider estimating male </a:t>
            </a:r>
            <a:r>
              <a:rPr lang="en-US" sz="3400" i="1" dirty="0" smtClean="0"/>
              <a:t>M</a:t>
            </a:r>
            <a:r>
              <a:rPr lang="en-US" sz="3400" dirty="0" smtClean="0"/>
              <a:t> freely but with female </a:t>
            </a:r>
            <a:r>
              <a:rPr lang="en-US" sz="3400" i="1" dirty="0" smtClean="0"/>
              <a:t>M</a:t>
            </a:r>
            <a:r>
              <a:rPr lang="en-US" sz="3400" dirty="0" smtClean="0"/>
              <a:t> adjusted so that the average across sexes is equal to </a:t>
            </a:r>
            <a:r>
              <a:rPr lang="en-US" sz="3400" dirty="0" smtClean="0"/>
              <a:t>0.12</a:t>
            </a:r>
          </a:p>
          <a:p>
            <a:pPr marL="0" indent="0">
              <a:buNone/>
            </a:pPr>
            <a:r>
              <a:rPr lang="en-US" sz="3400" i="1" dirty="0" smtClean="0"/>
              <a:t>Authors</a:t>
            </a:r>
            <a:r>
              <a:rPr lang="en-US" sz="3400" i="1" dirty="0" smtClean="0"/>
              <a:t>' response:</a:t>
            </a:r>
            <a:r>
              <a:rPr lang="en-US" sz="3400" dirty="0" smtClean="0"/>
              <a:t> We have included Model 18.1 and 18.2 in this assessment. Further changes to female vs. male natural mortality will be explored in future models.</a:t>
            </a:r>
          </a:p>
          <a:p>
            <a:pPr marL="400050" lvl="1" indent="0">
              <a:buNone/>
            </a:pPr>
            <a:endParaRPr lang="en-US" sz="3400" dirty="0" smtClean="0"/>
          </a:p>
          <a:p>
            <a:endParaRPr lang="en-US" dirty="0"/>
          </a:p>
        </p:txBody>
      </p:sp>
    </p:spTree>
    <p:extLst>
      <p:ext uri="{BB962C8B-B14F-4D97-AF65-F5344CB8AC3E}">
        <p14:creationId xmlns:p14="http://schemas.microsoft.com/office/powerpoint/2010/main" val="418599085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estimates of </a:t>
            </a:r>
            <a:r>
              <a:rPr lang="en-US" dirty="0" smtClean="0"/>
              <a:t>female spawning biomass </a:t>
            </a:r>
            <a:r>
              <a:rPr lang="en-US" dirty="0"/>
              <a:t>with 95% confidence intervals</a:t>
            </a:r>
          </a:p>
        </p:txBody>
      </p:sp>
      <p:pic>
        <p:nvPicPr>
          <p:cNvPr id="3" name="Picture 2"/>
          <p:cNvPicPr>
            <a:picLocks noChangeAspect="1"/>
          </p:cNvPicPr>
          <p:nvPr/>
        </p:nvPicPr>
        <p:blipFill>
          <a:blip r:embed="rId2"/>
          <a:stretch>
            <a:fillRect/>
          </a:stretch>
        </p:blipFill>
        <p:spPr>
          <a:xfrm>
            <a:off x="986542" y="1546126"/>
            <a:ext cx="7234689" cy="4796429"/>
          </a:xfrm>
          <a:prstGeom prst="rect">
            <a:avLst/>
          </a:prstGeom>
        </p:spPr>
      </p:pic>
    </p:spTree>
    <p:extLst>
      <p:ext uri="{BB962C8B-B14F-4D97-AF65-F5344CB8AC3E}">
        <p14:creationId xmlns:p14="http://schemas.microsoft.com/office/powerpoint/2010/main" val="29694772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16326"/>
          <a:stretch/>
        </p:blipFill>
        <p:spPr>
          <a:xfrm>
            <a:off x="4716830" y="1481491"/>
            <a:ext cx="4427170" cy="5225918"/>
          </a:xfrm>
          <a:prstGeom prst="rect">
            <a:avLst/>
          </a:prstGeom>
        </p:spPr>
      </p:pic>
      <p:pic>
        <p:nvPicPr>
          <p:cNvPr id="4" name="Picture 3"/>
          <p:cNvPicPr>
            <a:picLocks noChangeAspect="1"/>
          </p:cNvPicPr>
          <p:nvPr/>
        </p:nvPicPr>
        <p:blipFill rotWithShape="1">
          <a:blip r:embed="rId3"/>
          <a:srcRect r="17011"/>
          <a:stretch/>
        </p:blipFill>
        <p:spPr>
          <a:xfrm>
            <a:off x="180446" y="1481491"/>
            <a:ext cx="4390928" cy="5225918"/>
          </a:xfrm>
          <a:prstGeom prst="rect">
            <a:avLst/>
          </a:prstGeom>
        </p:spPr>
      </p:pic>
      <p:cxnSp>
        <p:nvCxnSpPr>
          <p:cNvPr id="11" name="Straight Arrow Connector 10"/>
          <p:cNvCxnSpPr/>
          <p:nvPr/>
        </p:nvCxnSpPr>
        <p:spPr>
          <a:xfrm>
            <a:off x="3077171" y="2148976"/>
            <a:ext cx="3126014" cy="732605"/>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529474" y="1782673"/>
            <a:ext cx="3924912" cy="366303"/>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328372" y="2881581"/>
            <a:ext cx="3126014" cy="732605"/>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rot="206791">
            <a:off x="3605122" y="1501335"/>
            <a:ext cx="1620957" cy="369332"/>
          </a:xfrm>
          <a:prstGeom prst="rect">
            <a:avLst/>
          </a:prstGeom>
          <a:noFill/>
        </p:spPr>
        <p:txBody>
          <a:bodyPr wrap="none" rtlCol="0">
            <a:spAutoFit/>
          </a:bodyPr>
          <a:lstStyle/>
          <a:p>
            <a:r>
              <a:rPr lang="en-US" dirty="0" smtClean="0"/>
              <a:t>2010 Year class</a:t>
            </a:r>
            <a:endParaRPr lang="en-US" dirty="0"/>
          </a:p>
        </p:txBody>
      </p:sp>
      <p:sp>
        <p:nvSpPr>
          <p:cNvPr id="17" name="TextBox 16"/>
          <p:cNvSpPr txBox="1"/>
          <p:nvPr/>
        </p:nvSpPr>
        <p:spPr>
          <a:xfrm rot="815229">
            <a:off x="4041954" y="2231432"/>
            <a:ext cx="1620957" cy="369332"/>
          </a:xfrm>
          <a:prstGeom prst="rect">
            <a:avLst/>
          </a:prstGeom>
          <a:noFill/>
        </p:spPr>
        <p:txBody>
          <a:bodyPr wrap="none" rtlCol="0">
            <a:spAutoFit/>
          </a:bodyPr>
          <a:lstStyle/>
          <a:p>
            <a:r>
              <a:rPr lang="en-US" dirty="0" smtClean="0"/>
              <a:t>2004 Year class</a:t>
            </a:r>
            <a:endParaRPr lang="en-US" dirty="0"/>
          </a:p>
        </p:txBody>
      </p:sp>
      <p:sp>
        <p:nvSpPr>
          <p:cNvPr id="18" name="TextBox 17"/>
          <p:cNvSpPr txBox="1"/>
          <p:nvPr/>
        </p:nvSpPr>
        <p:spPr>
          <a:xfrm rot="815229">
            <a:off x="3976069" y="2846874"/>
            <a:ext cx="1620957" cy="369332"/>
          </a:xfrm>
          <a:prstGeom prst="rect">
            <a:avLst/>
          </a:prstGeom>
          <a:noFill/>
        </p:spPr>
        <p:txBody>
          <a:bodyPr wrap="none" rtlCol="0">
            <a:spAutoFit/>
          </a:bodyPr>
          <a:lstStyle/>
          <a:p>
            <a:r>
              <a:rPr lang="en-US" dirty="0" smtClean="0"/>
              <a:t>1996 Year class</a:t>
            </a:r>
            <a:endParaRPr lang="en-US" dirty="0"/>
          </a:p>
        </p:txBody>
      </p:sp>
      <p:sp>
        <p:nvSpPr>
          <p:cNvPr id="10" name="Title 1"/>
          <p:cNvSpPr txBox="1">
            <a:spLocks/>
          </p:cNvSpPr>
          <p:nvPr/>
        </p:nvSpPr>
        <p:spPr>
          <a:xfrm>
            <a:off x="457200" y="274638"/>
            <a:ext cx="82296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Fishery and survey age classes </a:t>
            </a:r>
            <a:endParaRPr lang="en-US" dirty="0"/>
          </a:p>
        </p:txBody>
      </p:sp>
    </p:spTree>
    <p:extLst>
      <p:ext uri="{BB962C8B-B14F-4D97-AF65-F5344CB8AC3E}">
        <p14:creationId xmlns:p14="http://schemas.microsoft.com/office/powerpoint/2010/main" val="34904375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1 </a:t>
            </a:r>
            <a:r>
              <a:rPr lang="en-US" dirty="0" smtClean="0"/>
              <a:t>recruitment (Model 18.2)</a:t>
            </a:r>
            <a:endParaRPr lang="en-US" dirty="0"/>
          </a:p>
        </p:txBody>
      </p:sp>
      <p:pic>
        <p:nvPicPr>
          <p:cNvPr id="4" name="Picture 3"/>
          <p:cNvPicPr>
            <a:picLocks noChangeAspect="1"/>
          </p:cNvPicPr>
          <p:nvPr/>
        </p:nvPicPr>
        <p:blipFill>
          <a:blip r:embed="rId2"/>
          <a:stretch>
            <a:fillRect/>
          </a:stretch>
        </p:blipFill>
        <p:spPr>
          <a:xfrm>
            <a:off x="457200" y="1345666"/>
            <a:ext cx="7962260" cy="5512334"/>
          </a:xfrm>
          <a:prstGeom prst="rect">
            <a:avLst/>
          </a:prstGeom>
        </p:spPr>
      </p:pic>
    </p:spTree>
    <p:extLst>
      <p:ext uri="{BB962C8B-B14F-4D97-AF65-F5344CB8AC3E}">
        <p14:creationId xmlns:p14="http://schemas.microsoft.com/office/powerpoint/2010/main" val="23330229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456" y="1245714"/>
            <a:ext cx="8085162" cy="5400975"/>
          </a:xfrm>
          <a:prstGeom prst="rect">
            <a:avLst/>
          </a:prstGeom>
        </p:spPr>
      </p:pic>
      <p:sp>
        <p:nvSpPr>
          <p:cNvPr id="3" name="Title 1"/>
          <p:cNvSpPr txBox="1">
            <a:spLocks/>
          </p:cNvSpPr>
          <p:nvPr/>
        </p:nvSpPr>
        <p:spPr>
          <a:xfrm>
            <a:off x="0" y="115874"/>
            <a:ext cx="91440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Ricker S-R curve, 95% CIs fit to FSB (years in black) and recruitment 1978-2014, Model 18.1</a:t>
            </a:r>
            <a:endParaRPr lang="en-US" sz="3600" dirty="0"/>
          </a:p>
        </p:txBody>
      </p:sp>
    </p:spTree>
    <p:extLst>
      <p:ext uri="{BB962C8B-B14F-4D97-AF65-F5344CB8AC3E}">
        <p14:creationId xmlns:p14="http://schemas.microsoft.com/office/powerpoint/2010/main" val="69083657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8851" y="1253658"/>
            <a:ext cx="8141860" cy="5453613"/>
          </a:xfrm>
          <a:prstGeom prst="rect">
            <a:avLst/>
          </a:prstGeom>
        </p:spPr>
      </p:pic>
      <p:sp>
        <p:nvSpPr>
          <p:cNvPr id="3" name="Title 1"/>
          <p:cNvSpPr txBox="1">
            <a:spLocks/>
          </p:cNvSpPr>
          <p:nvPr/>
        </p:nvSpPr>
        <p:spPr>
          <a:xfrm>
            <a:off x="0" y="115874"/>
            <a:ext cx="91440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Ricker S-R curve, 95% CIs fit to FSB (years in black) and recruitment 1978-2014, Model 18.2</a:t>
            </a:r>
            <a:endParaRPr lang="en-US" sz="3600" dirty="0"/>
          </a:p>
        </p:txBody>
      </p:sp>
    </p:spTree>
    <p:extLst>
      <p:ext uri="{BB962C8B-B14F-4D97-AF65-F5344CB8AC3E}">
        <p14:creationId xmlns:p14="http://schemas.microsoft.com/office/powerpoint/2010/main" val="27112358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460" y="1442376"/>
            <a:ext cx="8221237" cy="5342205"/>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Survey </a:t>
            </a:r>
            <a:r>
              <a:rPr lang="en-US" dirty="0" err="1" smtClean="0"/>
              <a:t>catchability</a:t>
            </a:r>
            <a:r>
              <a:rPr lang="en-US" dirty="0" smtClean="0"/>
              <a:t> for Models 18.1 and 18.2, 1982-2020.</a:t>
            </a:r>
            <a:endParaRPr lang="en-US" dirty="0"/>
          </a:p>
        </p:txBody>
      </p:sp>
    </p:spTree>
    <p:extLst>
      <p:ext uri="{BB962C8B-B14F-4D97-AF65-F5344CB8AC3E}">
        <p14:creationId xmlns:p14="http://schemas.microsoft.com/office/powerpoint/2010/main" val="277395209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selectivity</a:t>
            </a:r>
            <a:endParaRPr lang="en-US" dirty="0"/>
          </a:p>
        </p:txBody>
      </p:sp>
      <p:pic>
        <p:nvPicPr>
          <p:cNvPr id="3" name="Picture 2"/>
          <p:cNvPicPr>
            <a:picLocks noChangeAspect="1"/>
          </p:cNvPicPr>
          <p:nvPr/>
        </p:nvPicPr>
        <p:blipFill>
          <a:blip r:embed="rId2"/>
          <a:stretch>
            <a:fillRect/>
          </a:stretch>
        </p:blipFill>
        <p:spPr>
          <a:xfrm>
            <a:off x="805114" y="1417638"/>
            <a:ext cx="7430237" cy="5210289"/>
          </a:xfrm>
          <a:prstGeom prst="rect">
            <a:avLst/>
          </a:prstGeom>
        </p:spPr>
      </p:pic>
    </p:spTree>
    <p:extLst>
      <p:ext uri="{BB962C8B-B14F-4D97-AF65-F5344CB8AC3E}">
        <p14:creationId xmlns:p14="http://schemas.microsoft.com/office/powerpoint/2010/main" val="4491024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3152" y="1591268"/>
            <a:ext cx="7472821" cy="5018317"/>
          </a:xfrm>
          <a:prstGeom prst="rect">
            <a:avLst/>
          </a:prstGeom>
        </p:spPr>
      </p:pic>
      <p:sp>
        <p:nvSpPr>
          <p:cNvPr id="3" name="Title 1"/>
          <p:cNvSpPr txBox="1">
            <a:spLocks/>
          </p:cNvSpPr>
          <p:nvPr/>
        </p:nvSpPr>
        <p:spPr>
          <a:xfrm>
            <a:off x="294831" y="274638"/>
            <a:ext cx="8595445"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Model estimates of the proportion of female YFS in the population, 1982-2020</a:t>
            </a:r>
            <a:endParaRPr lang="en-US" sz="4000" dirty="0"/>
          </a:p>
        </p:txBody>
      </p:sp>
    </p:spTree>
    <p:extLst>
      <p:ext uri="{BB962C8B-B14F-4D97-AF65-F5344CB8AC3E}">
        <p14:creationId xmlns:p14="http://schemas.microsoft.com/office/powerpoint/2010/main" val="37081507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3813"/>
            <a:ext cx="9060369" cy="1143000"/>
          </a:xfrm>
        </p:spPr>
        <p:txBody>
          <a:bodyPr>
            <a:normAutofit fontScale="90000"/>
          </a:bodyPr>
          <a:lstStyle/>
          <a:p>
            <a:r>
              <a:rPr lang="en-US" dirty="0" smtClean="0"/>
              <a:t>Model 18.1 fit to the time-series of survey age composition, by sex, 1979-2019</a:t>
            </a:r>
            <a:endParaRPr lang="en-US" dirty="0"/>
          </a:p>
        </p:txBody>
      </p:sp>
      <p:pic>
        <p:nvPicPr>
          <p:cNvPr id="3" name="Picture 2"/>
          <p:cNvPicPr>
            <a:picLocks noChangeAspect="1"/>
          </p:cNvPicPr>
          <p:nvPr/>
        </p:nvPicPr>
        <p:blipFill>
          <a:blip r:embed="rId2"/>
          <a:stretch>
            <a:fillRect/>
          </a:stretch>
        </p:blipFill>
        <p:spPr>
          <a:xfrm>
            <a:off x="532964" y="1268596"/>
            <a:ext cx="7824350" cy="5187361"/>
          </a:xfrm>
          <a:prstGeom prst="rect">
            <a:avLst/>
          </a:prstGeom>
        </p:spPr>
      </p:pic>
    </p:spTree>
    <p:extLst>
      <p:ext uri="{BB962C8B-B14F-4D97-AF65-F5344CB8AC3E}">
        <p14:creationId xmlns:p14="http://schemas.microsoft.com/office/powerpoint/2010/main" val="39435606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82435" y="1331548"/>
            <a:ext cx="7472821" cy="4954306"/>
          </a:xfrm>
          <a:prstGeom prst="rect">
            <a:avLst/>
          </a:prstGeom>
        </p:spPr>
      </p:pic>
      <p:sp>
        <p:nvSpPr>
          <p:cNvPr id="4" name="Title 1"/>
          <p:cNvSpPr>
            <a:spLocks noGrp="1"/>
          </p:cNvSpPr>
          <p:nvPr>
            <p:ph type="title"/>
          </p:nvPr>
        </p:nvSpPr>
        <p:spPr>
          <a:xfrm>
            <a:off x="1" y="13813"/>
            <a:ext cx="9060369" cy="1143000"/>
          </a:xfrm>
        </p:spPr>
        <p:txBody>
          <a:bodyPr>
            <a:normAutofit fontScale="90000"/>
          </a:bodyPr>
          <a:lstStyle/>
          <a:p>
            <a:r>
              <a:rPr lang="en-US" dirty="0" smtClean="0"/>
              <a:t>Model 18.2 fit to the time-series of survey age composition, by sex, 1979-2019</a:t>
            </a:r>
            <a:endParaRPr lang="en-US" dirty="0"/>
          </a:p>
        </p:txBody>
      </p:sp>
    </p:spTree>
    <p:extLst>
      <p:ext uri="{BB962C8B-B14F-4D97-AF65-F5344CB8AC3E}">
        <p14:creationId xmlns:p14="http://schemas.microsoft.com/office/powerpoint/2010/main" val="42208344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20428"/>
          </a:xfrm>
        </p:spPr>
        <p:txBody>
          <a:bodyPr>
            <a:normAutofit fontScale="77500" lnSpcReduction="20000"/>
          </a:bodyPr>
          <a:lstStyle/>
          <a:p>
            <a:pPr marL="0" indent="0">
              <a:buNone/>
            </a:pPr>
            <a:r>
              <a:rPr lang="en-US" b="1" dirty="0" smtClean="0"/>
              <a:t>SSC December </a:t>
            </a:r>
            <a:r>
              <a:rPr lang="en-US" b="1" dirty="0" smtClean="0"/>
              <a:t>2019</a:t>
            </a:r>
          </a:p>
          <a:p>
            <a:pPr marL="0" indent="0">
              <a:buNone/>
            </a:pPr>
            <a:r>
              <a:rPr lang="en-US" dirty="0" smtClean="0"/>
              <a:t>The </a:t>
            </a:r>
            <a:r>
              <a:rPr lang="en-US" dirty="0" smtClean="0"/>
              <a:t>SSC suggests the application of the VAST model to estimate the proportion of </a:t>
            </a:r>
            <a:r>
              <a:rPr lang="en-US" dirty="0" err="1" smtClean="0"/>
              <a:t>Yellowfin</a:t>
            </a:r>
            <a:r>
              <a:rPr lang="en-US" dirty="0" smtClean="0"/>
              <a:t> Sole in the NBS over time, as well as an examination of other available data sources, in particular the ADF&amp;G survey in Norton Sound that has been conducted triennially since 1978 and annually since 2017. The SSC continues to encourage the authors to consider approaches for including the substantial biomass of NBS </a:t>
            </a:r>
            <a:r>
              <a:rPr lang="en-US" dirty="0" err="1" smtClean="0"/>
              <a:t>Yellowfin</a:t>
            </a:r>
            <a:r>
              <a:rPr lang="en-US" dirty="0" smtClean="0"/>
              <a:t> Sole in the model, with the expectation that NBS surveys will be conducted regularly in the future. </a:t>
            </a:r>
            <a:endParaRPr lang="en-US" dirty="0" smtClean="0"/>
          </a:p>
          <a:p>
            <a:pPr marL="0" indent="0">
              <a:buNone/>
            </a:pPr>
            <a:endParaRPr lang="en-US" i="1" dirty="0"/>
          </a:p>
          <a:p>
            <a:pPr marL="0" indent="0">
              <a:buNone/>
            </a:pPr>
            <a:r>
              <a:rPr lang="en-US" i="1" dirty="0" smtClean="0"/>
              <a:t>Authors</a:t>
            </a:r>
            <a:r>
              <a:rPr lang="en-US" i="1" dirty="0" smtClean="0"/>
              <a:t>' response</a:t>
            </a:r>
            <a:r>
              <a:rPr lang="en-US" dirty="0" smtClean="0"/>
              <a:t>: Two models in the current assessment incorporate VAST estimates, one for the </a:t>
            </a:r>
            <a:r>
              <a:rPr lang="en-US" dirty="0" smtClean="0"/>
              <a:t>EBS (</a:t>
            </a:r>
            <a:r>
              <a:rPr lang="en-US" dirty="0" smtClean="0"/>
              <a:t>18.3) and one for the EBS+NBS (18.4). Data from the ADF&amp;G survey are presented in this assessment. </a:t>
            </a:r>
            <a:endParaRPr lang="en-US" dirty="0"/>
          </a:p>
        </p:txBody>
      </p:sp>
      <p:sp>
        <p:nvSpPr>
          <p:cNvPr id="4" name="Title 3"/>
          <p:cNvSpPr>
            <a:spLocks noGrp="1"/>
          </p:cNvSpPr>
          <p:nvPr>
            <p:ph type="title"/>
          </p:nvPr>
        </p:nvSpPr>
        <p:spPr/>
        <p:txBody>
          <a:bodyPr/>
          <a:lstStyle/>
          <a:p>
            <a:r>
              <a:rPr lang="en-US" dirty="0" smtClean="0"/>
              <a:t>Plan Team and SSC Comments</a:t>
            </a:r>
            <a:endParaRPr lang="en-US" dirty="0"/>
          </a:p>
        </p:txBody>
      </p:sp>
    </p:spTree>
    <p:extLst>
      <p:ext uri="{BB962C8B-B14F-4D97-AF65-F5344CB8AC3E}">
        <p14:creationId xmlns:p14="http://schemas.microsoft.com/office/powerpoint/2010/main" val="70844988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195"/>
            <a:ext cx="8229600" cy="1143000"/>
          </a:xfrm>
        </p:spPr>
        <p:txBody>
          <a:bodyPr>
            <a:normAutofit fontScale="90000"/>
          </a:bodyPr>
          <a:lstStyle/>
          <a:p>
            <a:r>
              <a:rPr lang="en-US" dirty="0"/>
              <a:t>Model 18.1 fit to the time-series of </a:t>
            </a:r>
            <a:r>
              <a:rPr lang="en-US" dirty="0" smtClean="0"/>
              <a:t>fishery </a:t>
            </a:r>
            <a:r>
              <a:rPr lang="en-US" dirty="0"/>
              <a:t>age composition, by </a:t>
            </a:r>
            <a:r>
              <a:rPr lang="en-US" dirty="0" smtClean="0"/>
              <a:t>sex</a:t>
            </a:r>
            <a:endParaRPr lang="en-US" dirty="0"/>
          </a:p>
        </p:txBody>
      </p:sp>
      <p:pic>
        <p:nvPicPr>
          <p:cNvPr id="3" name="Picture 2"/>
          <p:cNvPicPr>
            <a:picLocks noChangeAspect="1"/>
          </p:cNvPicPr>
          <p:nvPr/>
        </p:nvPicPr>
        <p:blipFill>
          <a:blip r:embed="rId2"/>
          <a:stretch>
            <a:fillRect/>
          </a:stretch>
        </p:blipFill>
        <p:spPr>
          <a:xfrm>
            <a:off x="1054587" y="1458767"/>
            <a:ext cx="7359425" cy="5177849"/>
          </a:xfrm>
          <a:prstGeom prst="rect">
            <a:avLst/>
          </a:prstGeom>
        </p:spPr>
      </p:pic>
    </p:spTree>
    <p:extLst>
      <p:ext uri="{BB962C8B-B14F-4D97-AF65-F5344CB8AC3E}">
        <p14:creationId xmlns:p14="http://schemas.microsoft.com/office/powerpoint/2010/main" val="90970451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3059" y="1235379"/>
            <a:ext cx="7676934" cy="5401238"/>
          </a:xfrm>
          <a:prstGeom prst="rect">
            <a:avLst/>
          </a:prstGeom>
        </p:spPr>
      </p:pic>
      <p:sp>
        <p:nvSpPr>
          <p:cNvPr id="4" name="Title 1"/>
          <p:cNvSpPr txBox="1">
            <a:spLocks/>
          </p:cNvSpPr>
          <p:nvPr/>
        </p:nvSpPr>
        <p:spPr>
          <a:xfrm>
            <a:off x="457200" y="93195"/>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Model 18.2 fit to the time-series of fishery age composition, by sex</a:t>
            </a:r>
            <a:endParaRPr lang="en-US" dirty="0"/>
          </a:p>
        </p:txBody>
      </p:sp>
    </p:spTree>
    <p:extLst>
      <p:ext uri="{BB962C8B-B14F-4D97-AF65-F5344CB8AC3E}">
        <p14:creationId xmlns:p14="http://schemas.microsoft.com/office/powerpoint/2010/main" val="16833206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773"/>
            <a:ext cx="8229600" cy="1143000"/>
          </a:xfrm>
        </p:spPr>
        <p:txBody>
          <a:bodyPr>
            <a:normAutofit fontScale="90000"/>
          </a:bodyPr>
          <a:lstStyle/>
          <a:p>
            <a:r>
              <a:rPr lang="en-US" dirty="0" smtClean="0"/>
              <a:t>Comparison of likelihood values for Models 18.1 and 18.2.</a:t>
            </a:r>
            <a:endParaRPr lang="en-US" dirty="0"/>
          </a:p>
        </p:txBody>
      </p:sp>
      <p:pic>
        <p:nvPicPr>
          <p:cNvPr id="5" name="Picture 4"/>
          <p:cNvPicPr>
            <a:picLocks noChangeAspect="1"/>
          </p:cNvPicPr>
          <p:nvPr/>
        </p:nvPicPr>
        <p:blipFill>
          <a:blip r:embed="rId2"/>
          <a:stretch>
            <a:fillRect/>
          </a:stretch>
        </p:blipFill>
        <p:spPr>
          <a:xfrm>
            <a:off x="148501" y="1981903"/>
            <a:ext cx="8538299" cy="3784417"/>
          </a:xfrm>
          <a:prstGeom prst="rect">
            <a:avLst/>
          </a:prstGeom>
        </p:spPr>
      </p:pic>
    </p:spTree>
    <p:extLst>
      <p:ext uri="{BB962C8B-B14F-4D97-AF65-F5344CB8AC3E}">
        <p14:creationId xmlns:p14="http://schemas.microsoft.com/office/powerpoint/2010/main" val="26904958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5548" y="1745304"/>
            <a:ext cx="8402671" cy="3629202"/>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Comparison of reference points for Models 18.1 and 18.2</a:t>
            </a:r>
            <a:endParaRPr lang="en-US" dirty="0"/>
          </a:p>
        </p:txBody>
      </p:sp>
    </p:spTree>
    <p:extLst>
      <p:ext uri="{BB962C8B-B14F-4D97-AF65-F5344CB8AC3E}">
        <p14:creationId xmlns:p14="http://schemas.microsoft.com/office/powerpoint/2010/main" val="615167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6982" y="1746385"/>
            <a:ext cx="7984236" cy="4419280"/>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Comparison of reference points for Models 18.3 and 18.4</a:t>
            </a:r>
            <a:endParaRPr lang="en-US" dirty="0"/>
          </a:p>
        </p:txBody>
      </p:sp>
    </p:spTree>
    <p:extLst>
      <p:ext uri="{BB962C8B-B14F-4D97-AF65-F5344CB8AC3E}">
        <p14:creationId xmlns:p14="http://schemas.microsoft.com/office/powerpoint/2010/main" val="33432789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70095" y="274638"/>
            <a:ext cx="8844917"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NMFS EBS survey biomass fit to survey data, Models 18.1, 18.2, 1982-2019 </a:t>
            </a:r>
            <a:endParaRPr lang="en-US" sz="4000" dirty="0"/>
          </a:p>
        </p:txBody>
      </p:sp>
      <p:pic>
        <p:nvPicPr>
          <p:cNvPr id="4" name="Picture 3"/>
          <p:cNvPicPr>
            <a:picLocks noChangeAspect="1"/>
          </p:cNvPicPr>
          <p:nvPr/>
        </p:nvPicPr>
        <p:blipFill>
          <a:blip r:embed="rId2"/>
          <a:stretch>
            <a:fillRect/>
          </a:stretch>
        </p:blipFill>
        <p:spPr>
          <a:xfrm>
            <a:off x="556280" y="1618284"/>
            <a:ext cx="7698976" cy="4791737"/>
          </a:xfrm>
          <a:prstGeom prst="rect">
            <a:avLst/>
          </a:prstGeom>
        </p:spPr>
      </p:pic>
    </p:spTree>
    <p:extLst>
      <p:ext uri="{BB962C8B-B14F-4D97-AF65-F5344CB8AC3E}">
        <p14:creationId xmlns:p14="http://schemas.microsoft.com/office/powerpoint/2010/main" val="18146232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NMFS EBS survey biomass fit to survey data, </a:t>
            </a:r>
            <a:r>
              <a:rPr lang="en-US" dirty="0" smtClean="0"/>
              <a:t>Model 18.3, </a:t>
            </a:r>
            <a:r>
              <a:rPr lang="en-US" dirty="0"/>
              <a:t>1982-2019 </a:t>
            </a:r>
          </a:p>
        </p:txBody>
      </p:sp>
      <p:pic>
        <p:nvPicPr>
          <p:cNvPr id="3" name="Picture 2"/>
          <p:cNvPicPr>
            <a:picLocks noChangeAspect="1"/>
          </p:cNvPicPr>
          <p:nvPr/>
        </p:nvPicPr>
        <p:blipFill>
          <a:blip r:embed="rId2"/>
          <a:stretch>
            <a:fillRect/>
          </a:stretch>
        </p:blipFill>
        <p:spPr>
          <a:xfrm>
            <a:off x="907170" y="1519590"/>
            <a:ext cx="7620684" cy="4743009"/>
          </a:xfrm>
          <a:prstGeom prst="rect">
            <a:avLst/>
          </a:prstGeom>
        </p:spPr>
      </p:pic>
    </p:spTree>
    <p:extLst>
      <p:ext uri="{BB962C8B-B14F-4D97-AF65-F5344CB8AC3E}">
        <p14:creationId xmlns:p14="http://schemas.microsoft.com/office/powerpoint/2010/main" val="2372456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VAST NBS+EBS </a:t>
            </a:r>
            <a:r>
              <a:rPr lang="en-US" dirty="0"/>
              <a:t>survey biomass fit to survey data, Model </a:t>
            </a:r>
            <a:r>
              <a:rPr lang="en-US" dirty="0" smtClean="0"/>
              <a:t>18.4, </a:t>
            </a:r>
            <a:r>
              <a:rPr lang="en-US" dirty="0"/>
              <a:t>1982-2019 </a:t>
            </a:r>
          </a:p>
        </p:txBody>
      </p:sp>
      <p:pic>
        <p:nvPicPr>
          <p:cNvPr id="3" name="Picture 2"/>
          <p:cNvPicPr>
            <a:picLocks noChangeAspect="1"/>
          </p:cNvPicPr>
          <p:nvPr/>
        </p:nvPicPr>
        <p:blipFill>
          <a:blip r:embed="rId2"/>
          <a:stretch>
            <a:fillRect/>
          </a:stretch>
        </p:blipFill>
        <p:spPr>
          <a:xfrm>
            <a:off x="627295" y="1521638"/>
            <a:ext cx="7435188" cy="4627559"/>
          </a:xfrm>
          <a:prstGeom prst="rect">
            <a:avLst/>
          </a:prstGeom>
        </p:spPr>
      </p:pic>
    </p:spTree>
    <p:extLst>
      <p:ext uri="{BB962C8B-B14F-4D97-AF65-F5344CB8AC3E}">
        <p14:creationId xmlns:p14="http://schemas.microsoft.com/office/powerpoint/2010/main" val="40422109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5532"/>
            <a:ext cx="7847029" cy="5279664"/>
          </a:xfrm>
          <a:prstGeom prst="rect">
            <a:avLst/>
          </a:prstGeom>
        </p:spPr>
      </p:pic>
      <p:sp>
        <p:nvSpPr>
          <p:cNvPr id="3" name="Title 1"/>
          <p:cNvSpPr txBox="1">
            <a:spLocks/>
          </p:cNvSpPr>
          <p:nvPr/>
        </p:nvSpPr>
        <p:spPr>
          <a:xfrm>
            <a:off x="457200" y="274638"/>
            <a:ext cx="8229600" cy="1143000"/>
          </a:xfrm>
          <a:prstGeom prst="rect">
            <a:avLst/>
          </a:prstGeom>
        </p:spPr>
        <p:txBody>
          <a:bodyP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Model 18.2 estimates of total and female spawning biomass with 95% confidence intervals, 1954-2020.</a:t>
            </a:r>
            <a:endParaRPr lang="en-US" dirty="0"/>
          </a:p>
        </p:txBody>
      </p:sp>
      <p:sp>
        <p:nvSpPr>
          <p:cNvPr id="4" name="TextBox 3"/>
          <p:cNvSpPr txBox="1"/>
          <p:nvPr/>
        </p:nvSpPr>
        <p:spPr>
          <a:xfrm>
            <a:off x="6547052" y="4536089"/>
            <a:ext cx="2599953" cy="923330"/>
          </a:xfrm>
          <a:prstGeom prst="rect">
            <a:avLst/>
          </a:prstGeom>
          <a:noFill/>
        </p:spPr>
        <p:txBody>
          <a:bodyPr wrap="none" rtlCol="0">
            <a:spAutoFit/>
          </a:bodyPr>
          <a:lstStyle/>
          <a:p>
            <a:r>
              <a:rPr lang="en-US" dirty="0" smtClean="0"/>
              <a:t>Model projections of</a:t>
            </a:r>
          </a:p>
          <a:p>
            <a:r>
              <a:rPr lang="en-US" dirty="0"/>
              <a:t>f</a:t>
            </a:r>
            <a:r>
              <a:rPr lang="en-US" dirty="0" smtClean="0"/>
              <a:t>emale spawning biomass</a:t>
            </a:r>
          </a:p>
          <a:p>
            <a:r>
              <a:rPr lang="en-US" dirty="0"/>
              <a:t>f</a:t>
            </a:r>
            <a:r>
              <a:rPr lang="en-US" dirty="0" smtClean="0"/>
              <a:t>or 2021 and 2022.</a:t>
            </a:r>
            <a:endParaRPr lang="en-US" dirty="0"/>
          </a:p>
        </p:txBody>
      </p:sp>
      <p:cxnSp>
        <p:nvCxnSpPr>
          <p:cNvPr id="6" name="Straight Arrow Connector 5"/>
          <p:cNvCxnSpPr/>
          <p:nvPr/>
        </p:nvCxnSpPr>
        <p:spPr>
          <a:xfrm flipH="1">
            <a:off x="6270821" y="4762894"/>
            <a:ext cx="33293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6190076" y="5266841"/>
            <a:ext cx="534329" cy="40327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24405" y="5541341"/>
            <a:ext cx="775466" cy="461665"/>
          </a:xfrm>
          <a:prstGeom prst="rect">
            <a:avLst/>
          </a:prstGeom>
          <a:noFill/>
        </p:spPr>
        <p:txBody>
          <a:bodyPr wrap="none" rtlCol="0">
            <a:spAutoFit/>
          </a:bodyPr>
          <a:lstStyle/>
          <a:p>
            <a:r>
              <a:rPr lang="en-US" sz="2400" i="1" dirty="0" smtClean="0"/>
              <a:t>B</a:t>
            </a:r>
            <a:r>
              <a:rPr lang="en-US" sz="2400" i="1" baseline="-25000" dirty="0" smtClean="0"/>
              <a:t>MSY</a:t>
            </a:r>
            <a:endParaRPr lang="en-US" sz="2400" i="1" baseline="-25000" dirty="0"/>
          </a:p>
        </p:txBody>
      </p:sp>
    </p:spTree>
    <p:extLst>
      <p:ext uri="{BB962C8B-B14F-4D97-AF65-F5344CB8AC3E}">
        <p14:creationId xmlns:p14="http://schemas.microsoft.com/office/powerpoint/2010/main" val="288703774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47985"/>
            <a:ext cx="9144000" cy="5438996"/>
          </a:xfrm>
          <a:prstGeom prst="rect">
            <a:avLst/>
          </a:prstGeom>
        </p:spPr>
      </p:pic>
      <p:sp>
        <p:nvSpPr>
          <p:cNvPr id="3" name="Title 1"/>
          <p:cNvSpPr txBox="1">
            <a:spLocks/>
          </p:cNvSpPr>
          <p:nvPr/>
        </p:nvSpPr>
        <p:spPr>
          <a:xfrm>
            <a:off x="457200" y="274638"/>
            <a:ext cx="8229600" cy="1143000"/>
          </a:xfrm>
          <a:prstGeom prst="rect">
            <a:avLst/>
          </a:prstGeom>
        </p:spPr>
        <p:txBody>
          <a:bodyP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Projected female spawning biomass for 2020-2033 (blue line), and fishing at the 2015-2019 average.</a:t>
            </a:r>
            <a:endParaRPr lang="en-US" dirty="0"/>
          </a:p>
        </p:txBody>
      </p:sp>
    </p:spTree>
    <p:extLst>
      <p:ext uri="{BB962C8B-B14F-4D97-AF65-F5344CB8AC3E}">
        <p14:creationId xmlns:p14="http://schemas.microsoft.com/office/powerpoint/2010/main" val="12607090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Team and SSC Comments</a:t>
            </a:r>
            <a:endParaRPr lang="en-US" dirty="0"/>
          </a:p>
        </p:txBody>
      </p:sp>
      <p:sp>
        <p:nvSpPr>
          <p:cNvPr id="3" name="Content Placeholder 2"/>
          <p:cNvSpPr>
            <a:spLocks noGrp="1"/>
          </p:cNvSpPr>
          <p:nvPr>
            <p:ph idx="1"/>
          </p:nvPr>
        </p:nvSpPr>
        <p:spPr/>
        <p:txBody>
          <a:bodyPr/>
          <a:lstStyle/>
          <a:p>
            <a:pPr marL="0" indent="0">
              <a:buNone/>
            </a:pPr>
            <a:r>
              <a:rPr lang="en-US" b="1" dirty="0" smtClean="0"/>
              <a:t>SSC December </a:t>
            </a:r>
            <a:r>
              <a:rPr lang="en-US" b="1" dirty="0" smtClean="0"/>
              <a:t>2019</a:t>
            </a:r>
          </a:p>
          <a:p>
            <a:pPr marL="0" indent="0">
              <a:buNone/>
            </a:pPr>
            <a:r>
              <a:rPr lang="en-US" dirty="0" smtClean="0"/>
              <a:t>The </a:t>
            </a:r>
            <a:r>
              <a:rPr lang="en-US" dirty="0" smtClean="0"/>
              <a:t>SSC suggests the authors consider estimating a single selectivity curve for both sexes since the sex-specific </a:t>
            </a:r>
            <a:r>
              <a:rPr lang="en-US" dirty="0" err="1" smtClean="0"/>
              <a:t>selectivities</a:t>
            </a:r>
            <a:r>
              <a:rPr lang="en-US" dirty="0" smtClean="0"/>
              <a:t> are so </a:t>
            </a:r>
            <a:r>
              <a:rPr lang="en-US" dirty="0" smtClean="0"/>
              <a:t>similar.</a:t>
            </a:r>
          </a:p>
          <a:p>
            <a:pPr marL="0" indent="0">
              <a:buNone/>
            </a:pPr>
            <a:endParaRPr lang="en-US" i="1" dirty="0"/>
          </a:p>
          <a:p>
            <a:pPr marL="0" indent="0">
              <a:buNone/>
            </a:pPr>
            <a:r>
              <a:rPr lang="en-US" i="1" dirty="0" smtClean="0"/>
              <a:t>Authors</a:t>
            </a:r>
            <a:r>
              <a:rPr lang="en-US" i="1" dirty="0" smtClean="0"/>
              <a:t>' response:</a:t>
            </a:r>
            <a:r>
              <a:rPr lang="en-US" dirty="0" smtClean="0"/>
              <a:t> This will be explored in a future year.</a:t>
            </a:r>
            <a:endParaRPr lang="en-US" dirty="0"/>
          </a:p>
        </p:txBody>
      </p:sp>
    </p:spTree>
    <p:extLst>
      <p:ext uri="{BB962C8B-B14F-4D97-AF65-F5344CB8AC3E}">
        <p14:creationId xmlns:p14="http://schemas.microsoft.com/office/powerpoint/2010/main" val="267523472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74" y="274638"/>
            <a:ext cx="8822238" cy="1143000"/>
          </a:xfrm>
        </p:spPr>
        <p:txBody>
          <a:bodyPr>
            <a:noAutofit/>
          </a:bodyPr>
          <a:lstStyle/>
          <a:p>
            <a:r>
              <a:rPr lang="en-US" sz="3600" dirty="0" smtClean="0"/>
              <a:t>Model 18.1 retrospective plot of FSB, sequentially removed through 2010.</a:t>
            </a:r>
            <a:endParaRPr lang="en-US" sz="3600" dirty="0"/>
          </a:p>
        </p:txBody>
      </p:sp>
      <p:pic>
        <p:nvPicPr>
          <p:cNvPr id="3" name="Picture 2"/>
          <p:cNvPicPr>
            <a:picLocks noChangeAspect="1"/>
          </p:cNvPicPr>
          <p:nvPr/>
        </p:nvPicPr>
        <p:blipFill>
          <a:blip r:embed="rId2"/>
          <a:stretch>
            <a:fillRect/>
          </a:stretch>
        </p:blipFill>
        <p:spPr>
          <a:xfrm>
            <a:off x="544306" y="1535929"/>
            <a:ext cx="7563538" cy="5045176"/>
          </a:xfrm>
          <a:prstGeom prst="rect">
            <a:avLst/>
          </a:prstGeom>
        </p:spPr>
      </p:pic>
    </p:spTree>
    <p:extLst>
      <p:ext uri="{BB962C8B-B14F-4D97-AF65-F5344CB8AC3E}">
        <p14:creationId xmlns:p14="http://schemas.microsoft.com/office/powerpoint/2010/main" val="56029880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0200" y="1464610"/>
            <a:ext cx="7688274" cy="5131255"/>
          </a:xfrm>
          <a:prstGeom prst="rect">
            <a:avLst/>
          </a:prstGeom>
        </p:spPr>
      </p:pic>
      <p:sp>
        <p:nvSpPr>
          <p:cNvPr id="4" name="Title 1"/>
          <p:cNvSpPr>
            <a:spLocks noGrp="1"/>
          </p:cNvSpPr>
          <p:nvPr>
            <p:ph type="title"/>
          </p:nvPr>
        </p:nvSpPr>
        <p:spPr>
          <a:xfrm>
            <a:off x="192774" y="274638"/>
            <a:ext cx="8822238" cy="1143000"/>
          </a:xfrm>
        </p:spPr>
        <p:txBody>
          <a:bodyPr>
            <a:noAutofit/>
          </a:bodyPr>
          <a:lstStyle/>
          <a:p>
            <a:r>
              <a:rPr lang="en-US" sz="3600" dirty="0" smtClean="0"/>
              <a:t>Model 18.2 retrospective plot of FSB, sequentially removed through 2010.</a:t>
            </a:r>
            <a:endParaRPr lang="en-US" sz="3600" dirty="0"/>
          </a:p>
        </p:txBody>
      </p:sp>
    </p:spTree>
    <p:extLst>
      <p:ext uri="{BB962C8B-B14F-4D97-AF65-F5344CB8AC3E}">
        <p14:creationId xmlns:p14="http://schemas.microsoft.com/office/powerpoint/2010/main" val="39388366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Model 18.1 retrospective plot of female spawning biomass, data sequentially removed through 2010.</a:t>
            </a:r>
            <a:endParaRPr lang="en-US" sz="3600" dirty="0"/>
          </a:p>
        </p:txBody>
      </p:sp>
      <p:pic>
        <p:nvPicPr>
          <p:cNvPr id="3" name="Picture 2"/>
          <p:cNvPicPr>
            <a:picLocks noChangeAspect="1"/>
          </p:cNvPicPr>
          <p:nvPr/>
        </p:nvPicPr>
        <p:blipFill>
          <a:blip r:embed="rId2"/>
          <a:stretch>
            <a:fillRect/>
          </a:stretch>
        </p:blipFill>
        <p:spPr>
          <a:xfrm>
            <a:off x="1258700" y="1723714"/>
            <a:ext cx="6605025" cy="4520806"/>
          </a:xfrm>
          <a:prstGeom prst="rect">
            <a:avLst/>
          </a:prstGeom>
        </p:spPr>
      </p:pic>
    </p:spTree>
    <p:extLst>
      <p:ext uri="{BB962C8B-B14F-4D97-AF65-F5344CB8AC3E}">
        <p14:creationId xmlns:p14="http://schemas.microsoft.com/office/powerpoint/2010/main" val="39388366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a:stretch/>
        </p:blipFill>
        <p:spPr>
          <a:xfrm>
            <a:off x="1009227" y="1723713"/>
            <a:ext cx="6607622" cy="4417331"/>
          </a:xfrm>
          <a:prstGeom prst="rect">
            <a:avLst/>
          </a:prstGeom>
        </p:spPr>
      </p:pic>
      <p:sp>
        <p:nvSpPr>
          <p:cNvPr id="4" name="Title 1"/>
          <p:cNvSpPr>
            <a:spLocks noGrp="1"/>
          </p:cNvSpPr>
          <p:nvPr>
            <p:ph type="title"/>
          </p:nvPr>
        </p:nvSpPr>
        <p:spPr/>
        <p:txBody>
          <a:bodyPr>
            <a:noAutofit/>
          </a:bodyPr>
          <a:lstStyle/>
          <a:p>
            <a:r>
              <a:rPr lang="en-US" sz="3600" dirty="0" smtClean="0"/>
              <a:t>Model 18.2 retrospective plot of female spawning biomass, data sequentially removed through 2010.</a:t>
            </a:r>
            <a:endParaRPr lang="en-US" sz="3600" dirty="0"/>
          </a:p>
        </p:txBody>
      </p:sp>
    </p:spTree>
    <p:extLst>
      <p:ext uri="{BB962C8B-B14F-4D97-AF65-F5344CB8AC3E}">
        <p14:creationId xmlns:p14="http://schemas.microsoft.com/office/powerpoint/2010/main" val="192682657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12" y="274638"/>
            <a:ext cx="8674822" cy="1143000"/>
          </a:xfrm>
        </p:spPr>
        <p:txBody>
          <a:bodyPr>
            <a:normAutofit fontScale="90000"/>
          </a:bodyPr>
          <a:lstStyle/>
          <a:p>
            <a:r>
              <a:rPr lang="en-US" dirty="0" smtClean="0"/>
              <a:t>Uncertainty Assessment (Bryan et al. 2020)</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a:t>
            </a:r>
            <a:r>
              <a:rPr lang="en-US" dirty="0"/>
              <a:t>BSAI </a:t>
            </a:r>
            <a:r>
              <a:rPr lang="en-US" dirty="0" err="1"/>
              <a:t>yellowfin</a:t>
            </a:r>
            <a:r>
              <a:rPr lang="en-US" dirty="0"/>
              <a:t> sole </a:t>
            </a:r>
            <a:r>
              <a:rPr lang="en-US" dirty="0" smtClean="0"/>
              <a:t>exhibited </a:t>
            </a:r>
            <a:r>
              <a:rPr lang="en-US" dirty="0"/>
              <a:t>a negative bias that </a:t>
            </a:r>
            <a:r>
              <a:rPr lang="en-US" dirty="0" smtClean="0"/>
              <a:t>became </a:t>
            </a:r>
            <a:r>
              <a:rPr lang="en-US" dirty="0"/>
              <a:t>more negative when the most recent survey data were not included in the assessment model (-.</a:t>
            </a:r>
            <a:r>
              <a:rPr lang="en-US" dirty="0" smtClean="0"/>
              <a:t>209 with survey </a:t>
            </a:r>
            <a:r>
              <a:rPr lang="en-US" dirty="0"/>
              <a:t>to -.</a:t>
            </a:r>
            <a:r>
              <a:rPr lang="en-US" dirty="0" smtClean="0"/>
              <a:t>0.237 without survey)</a:t>
            </a:r>
            <a:r>
              <a:rPr lang="en-US" dirty="0"/>
              <a:t>. </a:t>
            </a:r>
            <a:endParaRPr lang="en-US" dirty="0" smtClean="0"/>
          </a:p>
          <a:p>
            <a:r>
              <a:rPr lang="en-US" dirty="0" smtClean="0"/>
              <a:t>Bias </a:t>
            </a:r>
            <a:r>
              <a:rPr lang="en-US" dirty="0"/>
              <a:t>in recruitment was greater for EBS Pacific cod, tanner crab and snow crab and less for BSAI </a:t>
            </a:r>
            <a:r>
              <a:rPr lang="en-US" dirty="0" err="1"/>
              <a:t>yellowfin</a:t>
            </a:r>
            <a:r>
              <a:rPr lang="en-US" dirty="0"/>
              <a:t>, northern rock sole, flathead sole, and Greenland turbot when the most recent survey data was missing from the assessment </a:t>
            </a:r>
            <a:r>
              <a:rPr lang="en-US" dirty="0" smtClean="0"/>
              <a:t>model. </a:t>
            </a:r>
          </a:p>
          <a:p>
            <a:r>
              <a:rPr lang="en-US" dirty="0" smtClean="0"/>
              <a:t>Based </a:t>
            </a:r>
            <a:r>
              <a:rPr lang="en-US" dirty="0"/>
              <a:t>on this analysis, level of uncertainty in the </a:t>
            </a:r>
            <a:r>
              <a:rPr lang="en-US" dirty="0" err="1"/>
              <a:t>Yellowfin</a:t>
            </a:r>
            <a:r>
              <a:rPr lang="en-US" dirty="0"/>
              <a:t> Sole stock is lower than for other species. </a:t>
            </a:r>
            <a:endParaRPr lang="en-US" dirty="0" smtClean="0"/>
          </a:p>
        </p:txBody>
      </p:sp>
    </p:spTree>
    <p:extLst>
      <p:ext uri="{BB962C8B-B14F-4D97-AF65-F5344CB8AC3E}">
        <p14:creationId xmlns:p14="http://schemas.microsoft.com/office/powerpoint/2010/main" val="5770479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Table</a:t>
            </a:r>
            <a:endParaRPr lang="en-US" dirty="0"/>
          </a:p>
        </p:txBody>
      </p:sp>
      <p:pic>
        <p:nvPicPr>
          <p:cNvPr id="4" name="Picture 3"/>
          <p:cNvPicPr>
            <a:picLocks noChangeAspect="1"/>
          </p:cNvPicPr>
          <p:nvPr/>
        </p:nvPicPr>
        <p:blipFill>
          <a:blip r:embed="rId2"/>
          <a:stretch>
            <a:fillRect/>
          </a:stretch>
        </p:blipFill>
        <p:spPr>
          <a:xfrm>
            <a:off x="0" y="2044700"/>
            <a:ext cx="9144000" cy="2755726"/>
          </a:xfrm>
          <a:prstGeom prst="rect">
            <a:avLst/>
          </a:prstGeom>
        </p:spPr>
      </p:pic>
    </p:spTree>
    <p:extLst>
      <p:ext uri="{BB962C8B-B14F-4D97-AF65-F5344CB8AC3E}">
        <p14:creationId xmlns:p14="http://schemas.microsoft.com/office/powerpoint/2010/main" val="25962308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Risk Table </a:t>
            </a:r>
            <a:r>
              <a:rPr lang="mr-IN" dirty="0" smtClean="0"/>
              <a:t>–</a:t>
            </a:r>
            <a:r>
              <a:rPr lang="en-US" dirty="0" smtClean="0"/>
              <a:t> Assessment Related Considerations</a:t>
            </a:r>
            <a:endParaRPr lang="en-US" dirty="0"/>
          </a:p>
        </p:txBody>
      </p:sp>
      <p:sp>
        <p:nvSpPr>
          <p:cNvPr id="3" name="Content Placeholder 2"/>
          <p:cNvSpPr>
            <a:spLocks noGrp="1"/>
          </p:cNvSpPr>
          <p:nvPr>
            <p:ph idx="1"/>
          </p:nvPr>
        </p:nvSpPr>
        <p:spPr>
          <a:xfrm>
            <a:off x="219068" y="1600200"/>
            <a:ext cx="8686800" cy="4525963"/>
          </a:xfrm>
        </p:spPr>
        <p:txBody>
          <a:bodyPr>
            <a:noAutofit/>
          </a:bodyPr>
          <a:lstStyle/>
          <a:p>
            <a:r>
              <a:rPr lang="en-US" sz="2400" dirty="0"/>
              <a:t>The BSAI </a:t>
            </a:r>
            <a:r>
              <a:rPr lang="en-US" sz="2400" dirty="0" err="1"/>
              <a:t>Yellowfin</a:t>
            </a:r>
            <a:r>
              <a:rPr lang="en-US" sz="2400" dirty="0"/>
              <a:t> Sole assessment is based on surveys conducted annually on the EBS shelf from 1982-</a:t>
            </a:r>
            <a:r>
              <a:rPr lang="en-US" sz="2400" dirty="0" smtClean="0"/>
              <a:t>2019</a:t>
            </a:r>
          </a:p>
          <a:p>
            <a:r>
              <a:rPr lang="en-US" sz="2400" dirty="0" smtClean="0"/>
              <a:t>Fish </a:t>
            </a:r>
            <a:r>
              <a:rPr lang="en-US" sz="2400" dirty="0"/>
              <a:t>ages, derived from </a:t>
            </a:r>
            <a:r>
              <a:rPr lang="en-US" sz="2400" dirty="0" err="1"/>
              <a:t>otoliths</a:t>
            </a:r>
            <a:r>
              <a:rPr lang="en-US" sz="2400" dirty="0"/>
              <a:t> collected during the surveys and the fishery to calculate annual estimates of population and fishery age composition, have been validated.  </a:t>
            </a:r>
            <a:endParaRPr lang="en-US" sz="2400" dirty="0" smtClean="0"/>
          </a:p>
          <a:p>
            <a:r>
              <a:rPr lang="en-US" sz="2400" dirty="0" smtClean="0"/>
              <a:t>The </a:t>
            </a:r>
            <a:r>
              <a:rPr lang="en-US" sz="2400" dirty="0"/>
              <a:t>assessment model </a:t>
            </a:r>
            <a:r>
              <a:rPr lang="en-US" sz="2400" dirty="0" smtClean="0"/>
              <a:t>compositional </a:t>
            </a:r>
            <a:r>
              <a:rPr lang="en-US" sz="2400" dirty="0"/>
              <a:t>and abundance data </a:t>
            </a:r>
            <a:r>
              <a:rPr lang="en-US" sz="2400" dirty="0" smtClean="0"/>
              <a:t>well and </a:t>
            </a:r>
            <a:r>
              <a:rPr lang="en-US" sz="2400" dirty="0"/>
              <a:t>converges to a single minima in the likelihood surface.  </a:t>
            </a:r>
            <a:endParaRPr lang="en-US" sz="2400" dirty="0" smtClean="0"/>
          </a:p>
          <a:p>
            <a:r>
              <a:rPr lang="en-US" sz="2400" dirty="0" smtClean="0"/>
              <a:t>Recruitment </a:t>
            </a:r>
            <a:r>
              <a:rPr lang="en-US" sz="2400" dirty="0"/>
              <a:t>estimates track strong year-classes that are consistent with the data. </a:t>
            </a:r>
            <a:endParaRPr lang="en-US" sz="2400" dirty="0" smtClean="0"/>
          </a:p>
          <a:p>
            <a:endParaRPr lang="en-US" sz="2400" dirty="0"/>
          </a:p>
          <a:p>
            <a:r>
              <a:rPr lang="en-US" sz="2400" dirty="0" smtClean="0"/>
              <a:t>Assessment considerations </a:t>
            </a:r>
            <a:r>
              <a:rPr lang="en-US" sz="2400" dirty="0"/>
              <a:t>are not a concern for this assessment</a:t>
            </a:r>
            <a:r>
              <a:rPr lang="en-US" sz="2400" dirty="0" smtClean="0"/>
              <a:t>.</a:t>
            </a:r>
            <a:endParaRPr lang="en-US" sz="2400" dirty="0"/>
          </a:p>
        </p:txBody>
      </p:sp>
    </p:spTree>
    <p:extLst>
      <p:ext uri="{BB962C8B-B14F-4D97-AF65-F5344CB8AC3E}">
        <p14:creationId xmlns:p14="http://schemas.microsoft.com/office/powerpoint/2010/main" val="393958848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Risk Table </a:t>
            </a:r>
            <a:r>
              <a:rPr lang="mr-IN" dirty="0" smtClean="0"/>
              <a:t>–</a:t>
            </a:r>
            <a:r>
              <a:rPr lang="en-US" dirty="0" smtClean="0"/>
              <a:t> Population Dynamics Considerations</a:t>
            </a:r>
            <a:endParaRPr lang="en-US" dirty="0"/>
          </a:p>
        </p:txBody>
      </p:sp>
      <p:sp>
        <p:nvSpPr>
          <p:cNvPr id="3" name="Content Placeholder 2"/>
          <p:cNvSpPr>
            <a:spLocks noGrp="1"/>
          </p:cNvSpPr>
          <p:nvPr>
            <p:ph idx="1"/>
          </p:nvPr>
        </p:nvSpPr>
        <p:spPr/>
        <p:txBody>
          <a:bodyPr>
            <a:normAutofit/>
          </a:bodyPr>
          <a:lstStyle/>
          <a:p>
            <a:r>
              <a:rPr lang="en-US" dirty="0"/>
              <a:t>The present biomass is estimated at </a:t>
            </a:r>
            <a:r>
              <a:rPr lang="en-US" dirty="0" smtClean="0"/>
              <a:t>80% of </a:t>
            </a:r>
            <a:r>
              <a:rPr lang="en-US" dirty="0"/>
              <a:t>the peak 1985 level and female spawning </a:t>
            </a:r>
            <a:r>
              <a:rPr lang="en-US" dirty="0" smtClean="0"/>
              <a:t>biomass is almost double </a:t>
            </a:r>
            <a:r>
              <a:rPr lang="en-US" i="1" dirty="0" smtClean="0"/>
              <a:t>B</a:t>
            </a:r>
            <a:r>
              <a:rPr lang="en-US" i="1" baseline="-25000" dirty="0" smtClean="0"/>
              <a:t>MSY</a:t>
            </a:r>
            <a:r>
              <a:rPr lang="en-US" dirty="0" smtClean="0"/>
              <a:t>.  </a:t>
            </a:r>
          </a:p>
          <a:p>
            <a:r>
              <a:rPr lang="en-US" dirty="0" smtClean="0"/>
              <a:t>Projections </a:t>
            </a:r>
            <a:r>
              <a:rPr lang="en-US" dirty="0"/>
              <a:t>indicate that the </a:t>
            </a:r>
            <a:r>
              <a:rPr lang="en-US" i="1" dirty="0" smtClean="0"/>
              <a:t>FSB</a:t>
            </a:r>
            <a:r>
              <a:rPr lang="en-US" dirty="0" smtClean="0"/>
              <a:t> will </a:t>
            </a:r>
            <a:r>
              <a:rPr lang="en-US" dirty="0"/>
              <a:t>remain well-above the </a:t>
            </a:r>
            <a:r>
              <a:rPr lang="en-US" i="1" dirty="0" smtClean="0"/>
              <a:t>B</a:t>
            </a:r>
            <a:r>
              <a:rPr lang="en-US" i="1" baseline="-25000" dirty="0" smtClean="0"/>
              <a:t>MSY</a:t>
            </a:r>
            <a:r>
              <a:rPr lang="en-US" dirty="0" smtClean="0"/>
              <a:t> </a:t>
            </a:r>
            <a:r>
              <a:rPr lang="en-US" dirty="0"/>
              <a:t>level through </a:t>
            </a:r>
            <a:r>
              <a:rPr lang="en-US" dirty="0" smtClean="0"/>
              <a:t>2033.</a:t>
            </a:r>
          </a:p>
          <a:p>
            <a:endParaRPr lang="en-US" dirty="0"/>
          </a:p>
          <a:p>
            <a:r>
              <a:rPr lang="en-US" dirty="0" smtClean="0"/>
              <a:t>Population </a:t>
            </a:r>
            <a:r>
              <a:rPr lang="en-US" dirty="0"/>
              <a:t>dynamics are not a concern for this assessment.</a:t>
            </a:r>
          </a:p>
          <a:p>
            <a:endParaRPr lang="en-US" dirty="0"/>
          </a:p>
        </p:txBody>
      </p:sp>
    </p:spTree>
    <p:extLst>
      <p:ext uri="{BB962C8B-B14F-4D97-AF65-F5344CB8AC3E}">
        <p14:creationId xmlns:p14="http://schemas.microsoft.com/office/powerpoint/2010/main" val="39395884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Environmental/Ecosystem Considerations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Summer </a:t>
            </a:r>
            <a:r>
              <a:rPr lang="en-US" dirty="0"/>
              <a:t>bottom temperatures and spatial extent of the cold pool were average, indicating a cooler thermal experience for YFS, which may be adapted to colder </a:t>
            </a:r>
            <a:r>
              <a:rPr lang="en-US" dirty="0" smtClean="0"/>
              <a:t>temperatures.</a:t>
            </a:r>
            <a:endParaRPr lang="en-US" dirty="0"/>
          </a:p>
          <a:p>
            <a:r>
              <a:rPr lang="en-US" dirty="0" smtClean="0"/>
              <a:t>In </a:t>
            </a:r>
            <a:r>
              <a:rPr lang="en-US" dirty="0"/>
              <a:t>2019, YFS condition (weighted length-weight residuals) was positive in the SEBS and NBS and continued upward trends since 2017;</a:t>
            </a:r>
          </a:p>
          <a:p>
            <a:r>
              <a:rPr lang="en-US" dirty="0" smtClean="0"/>
              <a:t>The </a:t>
            </a:r>
            <a:r>
              <a:rPr lang="en-US" dirty="0"/>
              <a:t>mean size of the </a:t>
            </a:r>
            <a:r>
              <a:rPr lang="en-US" dirty="0" err="1"/>
              <a:t>groundfish</a:t>
            </a:r>
            <a:r>
              <a:rPr lang="en-US" dirty="0"/>
              <a:t> community increased in 2019 buoyed by species including YFS, which had above average mean length;</a:t>
            </a:r>
          </a:p>
          <a:p>
            <a:r>
              <a:rPr lang="en-US" dirty="0"/>
              <a:t>S</a:t>
            </a:r>
            <a:r>
              <a:rPr lang="en-US" dirty="0" smtClean="0"/>
              <a:t>ufficient </a:t>
            </a:r>
            <a:r>
              <a:rPr lang="en-US" dirty="0"/>
              <a:t>prey availability for YFS over the southern Bering Sea shelf;</a:t>
            </a:r>
          </a:p>
          <a:p>
            <a:r>
              <a:rPr lang="en-US" dirty="0"/>
              <a:t>	Increase of predators over the eastern Bering Sea shelf indicates increased risk of predation, although size, spatial, and/or temporal mismatches may exist and provide refuge for YFS;</a:t>
            </a:r>
          </a:p>
          <a:p>
            <a:pPr marL="0" indent="0">
              <a:buNone/>
            </a:pPr>
            <a:endParaRPr lang="en-US" dirty="0"/>
          </a:p>
          <a:p>
            <a:r>
              <a:rPr lang="en-US" dirty="0" smtClean="0"/>
              <a:t>No </a:t>
            </a:r>
            <a:r>
              <a:rPr lang="en-US" dirty="0"/>
              <a:t>apparent ecosystem concerns--level 1. </a:t>
            </a:r>
          </a:p>
          <a:p>
            <a:endParaRPr lang="en-US" dirty="0"/>
          </a:p>
        </p:txBody>
      </p:sp>
    </p:spTree>
    <p:extLst>
      <p:ext uri="{BB962C8B-B14F-4D97-AF65-F5344CB8AC3E}">
        <p14:creationId xmlns:p14="http://schemas.microsoft.com/office/powerpoint/2010/main" val="393958848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Fishery Performance Considerations</a:t>
            </a:r>
            <a:endParaRPr lang="en-US" dirty="0"/>
          </a:p>
        </p:txBody>
      </p:sp>
      <p:sp>
        <p:nvSpPr>
          <p:cNvPr id="3" name="Content Placeholder 2"/>
          <p:cNvSpPr>
            <a:spLocks noGrp="1"/>
          </p:cNvSpPr>
          <p:nvPr>
            <p:ph idx="1"/>
          </p:nvPr>
        </p:nvSpPr>
        <p:spPr/>
        <p:txBody>
          <a:bodyPr/>
          <a:lstStyle/>
          <a:p>
            <a:r>
              <a:rPr lang="en-US" dirty="0" smtClean="0"/>
              <a:t>Fishery CPUE </a:t>
            </a:r>
            <a:r>
              <a:rPr lang="en-US" dirty="0"/>
              <a:t>is not showing a contrasting pattern from the stock biomass trend, unusual spatial pattern of fishing, or changes in the percent of TAC taken, changes in the duration of fishery openings</a:t>
            </a:r>
            <a:r>
              <a:rPr lang="en-US" dirty="0" smtClean="0"/>
              <a:t>.</a:t>
            </a:r>
          </a:p>
          <a:p>
            <a:endParaRPr lang="en-US" dirty="0"/>
          </a:p>
          <a:p>
            <a:r>
              <a:rPr lang="en-US" dirty="0" smtClean="0"/>
              <a:t>No apparent fishery performance considerations </a:t>
            </a:r>
            <a:r>
              <a:rPr lang="mr-IN" dirty="0" smtClean="0"/>
              <a:t>–</a:t>
            </a:r>
            <a:r>
              <a:rPr lang="en-US" dirty="0" smtClean="0"/>
              <a:t> level 1.</a:t>
            </a:r>
          </a:p>
          <a:p>
            <a:endParaRPr lang="en-US" dirty="0"/>
          </a:p>
          <a:p>
            <a:endParaRPr lang="en-US" dirty="0"/>
          </a:p>
        </p:txBody>
      </p:sp>
    </p:spTree>
    <p:extLst>
      <p:ext uri="{BB962C8B-B14F-4D97-AF65-F5344CB8AC3E}">
        <p14:creationId xmlns:p14="http://schemas.microsoft.com/office/powerpoint/2010/main" val="39395884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Catch in 2020 was very limited in July</a:t>
            </a:r>
            <a:endParaRPr lang="en-US" dirty="0"/>
          </a:p>
        </p:txBody>
      </p:sp>
      <p:pic>
        <p:nvPicPr>
          <p:cNvPr id="4" name="Picture 3"/>
          <p:cNvPicPr>
            <a:picLocks noChangeAspect="1"/>
          </p:cNvPicPr>
          <p:nvPr/>
        </p:nvPicPr>
        <p:blipFill rotWithShape="1">
          <a:blip r:embed="rId2"/>
          <a:srcRect l="9599" t="8255" r="3303" b="8403"/>
          <a:stretch/>
        </p:blipFill>
        <p:spPr>
          <a:xfrm>
            <a:off x="3746993" y="1934516"/>
            <a:ext cx="5397007" cy="3803809"/>
          </a:xfrm>
          <a:prstGeom prst="rect">
            <a:avLst/>
          </a:prstGeom>
        </p:spPr>
      </p:pic>
      <p:pic>
        <p:nvPicPr>
          <p:cNvPr id="5" name="Picture 4"/>
          <p:cNvPicPr>
            <a:picLocks noChangeAspect="1"/>
          </p:cNvPicPr>
          <p:nvPr/>
        </p:nvPicPr>
        <p:blipFill rotWithShape="1">
          <a:blip r:embed="rId3"/>
          <a:srcRect l="8962" t="9067" r="28435" b="8470"/>
          <a:stretch/>
        </p:blipFill>
        <p:spPr>
          <a:xfrm>
            <a:off x="0" y="1934516"/>
            <a:ext cx="3774393" cy="3662042"/>
          </a:xfrm>
          <a:prstGeom prst="rect">
            <a:avLst/>
          </a:prstGeom>
        </p:spPr>
      </p:pic>
      <p:sp>
        <p:nvSpPr>
          <p:cNvPr id="6" name="TextBox 5"/>
          <p:cNvSpPr txBox="1"/>
          <p:nvPr/>
        </p:nvSpPr>
        <p:spPr>
          <a:xfrm>
            <a:off x="1169630" y="5738325"/>
            <a:ext cx="1328609" cy="769441"/>
          </a:xfrm>
          <a:prstGeom prst="rect">
            <a:avLst/>
          </a:prstGeom>
          <a:noFill/>
        </p:spPr>
        <p:txBody>
          <a:bodyPr wrap="none" rtlCol="0">
            <a:spAutoFit/>
          </a:bodyPr>
          <a:lstStyle/>
          <a:p>
            <a:r>
              <a:rPr lang="en-US" sz="4400" dirty="0" smtClean="0"/>
              <a:t>2019</a:t>
            </a:r>
            <a:endParaRPr lang="en-US" sz="4400" dirty="0"/>
          </a:p>
        </p:txBody>
      </p:sp>
      <p:sp>
        <p:nvSpPr>
          <p:cNvPr id="7" name="TextBox 6"/>
          <p:cNvSpPr txBox="1"/>
          <p:nvPr/>
        </p:nvSpPr>
        <p:spPr>
          <a:xfrm>
            <a:off x="5165100" y="5738325"/>
            <a:ext cx="1328609" cy="769441"/>
          </a:xfrm>
          <a:prstGeom prst="rect">
            <a:avLst/>
          </a:prstGeom>
          <a:noFill/>
        </p:spPr>
        <p:txBody>
          <a:bodyPr wrap="none" rtlCol="0">
            <a:spAutoFit/>
          </a:bodyPr>
          <a:lstStyle/>
          <a:p>
            <a:r>
              <a:rPr lang="en-US" sz="4400" dirty="0" smtClean="0"/>
              <a:t>2020</a:t>
            </a:r>
            <a:endParaRPr lang="en-US" sz="4400" dirty="0"/>
          </a:p>
        </p:txBody>
      </p:sp>
    </p:spTree>
    <p:extLst>
      <p:ext uri="{BB962C8B-B14F-4D97-AF65-F5344CB8AC3E}">
        <p14:creationId xmlns:p14="http://schemas.microsoft.com/office/powerpoint/2010/main" val="114409983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Table</a:t>
            </a:r>
            <a:endParaRPr lang="en-US" dirty="0"/>
          </a:p>
        </p:txBody>
      </p:sp>
      <p:pic>
        <p:nvPicPr>
          <p:cNvPr id="3" name="Picture 2"/>
          <p:cNvPicPr>
            <a:picLocks noChangeAspect="1"/>
          </p:cNvPicPr>
          <p:nvPr/>
        </p:nvPicPr>
        <p:blipFill>
          <a:blip r:embed="rId2"/>
          <a:stretch>
            <a:fillRect/>
          </a:stretch>
        </p:blipFill>
        <p:spPr>
          <a:xfrm>
            <a:off x="0" y="1740370"/>
            <a:ext cx="9144000" cy="5117630"/>
          </a:xfrm>
          <a:prstGeom prst="rect">
            <a:avLst/>
          </a:prstGeom>
        </p:spPr>
      </p:pic>
      <p:pic>
        <p:nvPicPr>
          <p:cNvPr id="4" name="Picture 3"/>
          <p:cNvPicPr>
            <a:picLocks noChangeAspect="1"/>
          </p:cNvPicPr>
          <p:nvPr/>
        </p:nvPicPr>
        <p:blipFill>
          <a:blip r:embed="rId3"/>
          <a:stretch>
            <a:fillRect/>
          </a:stretch>
        </p:blipFill>
        <p:spPr>
          <a:xfrm>
            <a:off x="0" y="0"/>
            <a:ext cx="2839068" cy="1890819"/>
          </a:xfrm>
          <a:prstGeom prst="rect">
            <a:avLst/>
          </a:prstGeom>
        </p:spPr>
      </p:pic>
      <p:pic>
        <p:nvPicPr>
          <p:cNvPr id="5" name="Picture 4"/>
          <p:cNvPicPr>
            <a:picLocks noChangeAspect="1"/>
          </p:cNvPicPr>
          <p:nvPr/>
        </p:nvPicPr>
        <p:blipFill>
          <a:blip r:embed="rId3"/>
          <a:stretch>
            <a:fillRect/>
          </a:stretch>
        </p:blipFill>
        <p:spPr>
          <a:xfrm rot="10800000">
            <a:off x="6304932" y="0"/>
            <a:ext cx="2839068" cy="1890819"/>
          </a:xfrm>
          <a:prstGeom prst="rect">
            <a:avLst/>
          </a:prstGeom>
        </p:spPr>
      </p:pic>
    </p:spTree>
    <p:extLst>
      <p:ext uri="{BB962C8B-B14F-4D97-AF65-F5344CB8AC3E}">
        <p14:creationId xmlns:p14="http://schemas.microsoft.com/office/powerpoint/2010/main" val="64612309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Maturity at age</a:t>
            </a:r>
            <a:endParaRPr lang="en-US" dirty="0"/>
          </a:p>
        </p:txBody>
      </p:sp>
      <p:pic>
        <p:nvPicPr>
          <p:cNvPr id="4" name="Picture 3"/>
          <p:cNvPicPr>
            <a:picLocks noChangeAspect="1"/>
          </p:cNvPicPr>
          <p:nvPr/>
        </p:nvPicPr>
        <p:blipFill>
          <a:blip r:embed="rId2"/>
          <a:stretch>
            <a:fillRect/>
          </a:stretch>
        </p:blipFill>
        <p:spPr>
          <a:xfrm>
            <a:off x="1317537" y="2585568"/>
            <a:ext cx="6465736" cy="3775990"/>
          </a:xfrm>
          <a:prstGeom prst="rect">
            <a:avLst/>
          </a:prstGeom>
        </p:spPr>
      </p:pic>
      <p:sp>
        <p:nvSpPr>
          <p:cNvPr id="5" name="Content Placeholder 2"/>
          <p:cNvSpPr>
            <a:spLocks noGrp="1"/>
          </p:cNvSpPr>
          <p:nvPr>
            <p:ph idx="1"/>
          </p:nvPr>
        </p:nvSpPr>
        <p:spPr>
          <a:xfrm>
            <a:off x="706672" y="1326806"/>
            <a:ext cx="7888773" cy="1249867"/>
          </a:xfrm>
        </p:spPr>
        <p:txBody>
          <a:bodyPr>
            <a:normAutofit fontScale="85000" lnSpcReduction="20000"/>
          </a:bodyPr>
          <a:lstStyle/>
          <a:p>
            <a:r>
              <a:rPr lang="en-US" dirty="0" err="1" smtClean="0"/>
              <a:t>Yellowfin</a:t>
            </a:r>
            <a:r>
              <a:rPr lang="en-US" dirty="0" smtClean="0"/>
              <a:t> sole maturity schedules were estimated from two studies.</a:t>
            </a:r>
          </a:p>
          <a:p>
            <a:r>
              <a:rPr lang="en-US" dirty="0" smtClean="0"/>
              <a:t>Nichol (1995) and </a:t>
            </a:r>
            <a:r>
              <a:rPr lang="en-US" dirty="0" err="1" smtClean="0"/>
              <a:t>Wilderbuer</a:t>
            </a:r>
            <a:r>
              <a:rPr lang="en-US" dirty="0" smtClean="0"/>
              <a:t> (2015).</a:t>
            </a:r>
            <a:endParaRPr lang="en-US" dirty="0"/>
          </a:p>
        </p:txBody>
      </p:sp>
    </p:spTree>
    <p:extLst>
      <p:ext uri="{BB962C8B-B14F-4D97-AF65-F5344CB8AC3E}">
        <p14:creationId xmlns:p14="http://schemas.microsoft.com/office/powerpoint/2010/main" val="313572342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Fishery Selectivity</a:t>
            </a:r>
            <a:endParaRPr lang="en-US" dirty="0"/>
          </a:p>
        </p:txBody>
      </p:sp>
      <p:pic>
        <p:nvPicPr>
          <p:cNvPr id="4" name="Picture 3"/>
          <p:cNvPicPr>
            <a:picLocks noChangeAspect="1"/>
          </p:cNvPicPr>
          <p:nvPr/>
        </p:nvPicPr>
        <p:blipFill rotWithShape="1">
          <a:blip r:embed="rId2"/>
          <a:srcRect r="6403"/>
          <a:stretch/>
        </p:blipFill>
        <p:spPr>
          <a:xfrm>
            <a:off x="1077712" y="1417638"/>
            <a:ext cx="6463246" cy="1471806"/>
          </a:xfrm>
          <a:prstGeom prst="rect">
            <a:avLst/>
          </a:prstGeom>
        </p:spPr>
      </p:pic>
      <p:sp>
        <p:nvSpPr>
          <p:cNvPr id="5" name="Rectangle 4"/>
          <p:cNvSpPr/>
          <p:nvPr/>
        </p:nvSpPr>
        <p:spPr>
          <a:xfrm>
            <a:off x="283492" y="2889444"/>
            <a:ext cx="8629463" cy="3785652"/>
          </a:xfrm>
          <a:prstGeom prst="rect">
            <a:avLst/>
          </a:prstGeom>
        </p:spPr>
        <p:txBody>
          <a:bodyPr wrap="square">
            <a:spAutoFit/>
          </a:bodyPr>
          <a:lstStyle/>
          <a:p>
            <a:r>
              <a:rPr lang="en-US" sz="2400" dirty="0"/>
              <a:t>w</a:t>
            </a:r>
            <a:r>
              <a:rPr lang="en-US" sz="2400" dirty="0" smtClean="0"/>
              <a:t>here </a:t>
            </a:r>
            <a:r>
              <a:rPr lang="en-US" sz="2400" i="1" dirty="0" smtClean="0"/>
              <a:t>a</a:t>
            </a:r>
            <a:r>
              <a:rPr lang="en-US" sz="2400" dirty="0" smtClean="0"/>
              <a:t> is age, </a:t>
            </a:r>
            <a:r>
              <a:rPr lang="en-US" sz="2400" i="1" dirty="0" smtClean="0"/>
              <a:t>t</a:t>
            </a:r>
            <a:r>
              <a:rPr lang="en-US" sz="2400" dirty="0" smtClean="0"/>
              <a:t> is year, and </a:t>
            </a:r>
            <a:r>
              <a:rPr lang="en-US" sz="2400" i="1" dirty="0" err="1" smtClean="0">
                <a:latin typeface="Lucida Grande"/>
                <a:ea typeface="Lucida Grande"/>
                <a:cs typeface="Lucida Grande"/>
              </a:rPr>
              <a:t>φ</a:t>
            </a:r>
            <a:r>
              <a:rPr lang="en-US" sz="2400" i="1" baseline="-25000" dirty="0" err="1" smtClean="0">
                <a:latin typeface="Lucida Grande"/>
                <a:ea typeface="Lucida Grande"/>
                <a:cs typeface="Lucida Grande"/>
              </a:rPr>
              <a:t>t</a:t>
            </a:r>
            <a:r>
              <a:rPr lang="en-US" sz="2400" i="1" dirty="0" smtClean="0">
                <a:latin typeface="Lucida Grande"/>
                <a:ea typeface="Lucida Grande"/>
                <a:cs typeface="Lucida Grande"/>
              </a:rPr>
              <a:t> </a:t>
            </a:r>
            <a:r>
              <a:rPr lang="en-US" sz="2400" dirty="0" smtClean="0"/>
              <a:t>and </a:t>
            </a:r>
            <a:r>
              <a:rPr lang="en-US" sz="2400" i="1" dirty="0" err="1" smtClean="0"/>
              <a:t>η</a:t>
            </a:r>
            <a:r>
              <a:rPr lang="en-US" sz="2400" i="1" baseline="-25000" dirty="0" err="1" smtClean="0">
                <a:latin typeface="Lucida Grande"/>
                <a:ea typeface="Lucida Grande"/>
                <a:cs typeface="Lucida Grande"/>
              </a:rPr>
              <a:t>t</a:t>
            </a:r>
            <a:r>
              <a:rPr lang="en-US" sz="2400" i="1" baseline="-25000" dirty="0" smtClean="0">
                <a:latin typeface="Lucida Grande"/>
                <a:ea typeface="Lucida Grande"/>
                <a:cs typeface="Lucida Grande"/>
              </a:rPr>
              <a:t> </a:t>
            </a:r>
            <a:r>
              <a:rPr lang="en-US" sz="2400" dirty="0" smtClean="0"/>
              <a:t>are </a:t>
            </a:r>
            <a:r>
              <a:rPr lang="en-US" sz="2400" dirty="0"/>
              <a:t>time-varying and partitioned (for estimation) into parameters representing the mean and a vector of deviations (log-scale) conditioned to sum to zero.  The deviations are constrained by a lognormal prior with a variance that was iteratively estimated.  The process of iterating was to first set the variance to a high value to estimate the deviations.  The next step was to compare the variability of model estimates.  The variance of the model estimates were then rounded up slightly and fixed for subsequent runs.  The </a:t>
            </a:r>
            <a:r>
              <a:rPr lang="en-US" sz="2400" dirty="0" smtClean="0"/>
              <a:t>2020 values </a:t>
            </a:r>
            <a:r>
              <a:rPr lang="en-US" sz="2400" dirty="0"/>
              <a:t>were fixed as the average of the 3 most recent years.</a:t>
            </a:r>
          </a:p>
        </p:txBody>
      </p:sp>
    </p:spTree>
    <p:extLst>
      <p:ext uri="{BB962C8B-B14F-4D97-AF65-F5344CB8AC3E}">
        <p14:creationId xmlns:p14="http://schemas.microsoft.com/office/powerpoint/2010/main" val="24000600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2696"/>
          <a:stretch/>
        </p:blipFill>
        <p:spPr>
          <a:xfrm>
            <a:off x="0" y="50800"/>
            <a:ext cx="7983105" cy="6735161"/>
          </a:xfrm>
          <a:prstGeom prst="rect">
            <a:avLst/>
          </a:prstGeom>
        </p:spPr>
      </p:pic>
    </p:spTree>
    <p:extLst>
      <p:ext uri="{BB962C8B-B14F-4D97-AF65-F5344CB8AC3E}">
        <p14:creationId xmlns:p14="http://schemas.microsoft.com/office/powerpoint/2010/main" val="15843425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4290" y="951888"/>
            <a:ext cx="8018440" cy="5906112"/>
          </a:xfrm>
          <a:prstGeom prst="rect">
            <a:avLst/>
          </a:prstGeom>
        </p:spPr>
      </p:pic>
      <p:sp>
        <p:nvSpPr>
          <p:cNvPr id="2" name="Title 1"/>
          <p:cNvSpPr>
            <a:spLocks noGrp="1"/>
          </p:cNvSpPr>
          <p:nvPr>
            <p:ph type="title"/>
          </p:nvPr>
        </p:nvSpPr>
        <p:spPr>
          <a:xfrm>
            <a:off x="624290" y="84197"/>
            <a:ext cx="8229600" cy="1143000"/>
          </a:xfrm>
        </p:spPr>
        <p:txBody>
          <a:bodyPr>
            <a:normAutofit/>
          </a:bodyPr>
          <a:lstStyle/>
          <a:p>
            <a:r>
              <a:rPr lang="en-US" dirty="0" smtClean="0"/>
              <a:t>Catch was not low in 2020</a:t>
            </a:r>
            <a:endParaRPr lang="en-US" dirty="0"/>
          </a:p>
        </p:txBody>
      </p:sp>
      <p:sp>
        <p:nvSpPr>
          <p:cNvPr id="5" name="TextBox 4"/>
          <p:cNvSpPr txBox="1"/>
          <p:nvPr/>
        </p:nvSpPr>
        <p:spPr>
          <a:xfrm>
            <a:off x="5630603" y="2830509"/>
            <a:ext cx="2657699" cy="830997"/>
          </a:xfrm>
          <a:prstGeom prst="rect">
            <a:avLst/>
          </a:prstGeom>
          <a:noFill/>
        </p:spPr>
        <p:txBody>
          <a:bodyPr wrap="none" rtlCol="0">
            <a:spAutoFit/>
          </a:bodyPr>
          <a:lstStyle/>
          <a:p>
            <a:r>
              <a:rPr lang="en-US" sz="2400" dirty="0" smtClean="0"/>
              <a:t>Catch through </a:t>
            </a:r>
          </a:p>
          <a:p>
            <a:r>
              <a:rPr lang="en-US" sz="2400" dirty="0" smtClean="0"/>
              <a:t>November 15, 2020</a:t>
            </a:r>
            <a:endParaRPr lang="en-US" sz="2400" dirty="0"/>
          </a:p>
        </p:txBody>
      </p:sp>
      <p:cxnSp>
        <p:nvCxnSpPr>
          <p:cNvPr id="8" name="Straight Arrow Connector 7"/>
          <p:cNvCxnSpPr/>
          <p:nvPr/>
        </p:nvCxnSpPr>
        <p:spPr>
          <a:xfrm>
            <a:off x="7903357" y="3661506"/>
            <a:ext cx="267344" cy="138538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61239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FS_2020_catchbyMonth.pdf"/>
          <p:cNvPicPr>
            <a:picLocks noChangeAspect="1"/>
          </p:cNvPicPr>
          <p:nvPr/>
        </p:nvPicPr>
        <p:blipFill rotWithShape="1">
          <a:blip r:embed="rId2">
            <a:extLst>
              <a:ext uri="{28A0092B-C50C-407E-A947-70E740481C1C}">
                <a14:useLocalDpi xmlns:a14="http://schemas.microsoft.com/office/drawing/2010/main" val="0"/>
              </a:ext>
            </a:extLst>
          </a:blip>
          <a:srcRect t="6555" b="7994"/>
          <a:stretch/>
        </p:blipFill>
        <p:spPr>
          <a:xfrm>
            <a:off x="394855" y="1063625"/>
            <a:ext cx="8260407" cy="5794375"/>
          </a:xfrm>
          <a:prstGeom prst="rect">
            <a:avLst/>
          </a:prstGeom>
        </p:spPr>
      </p:pic>
      <p:sp>
        <p:nvSpPr>
          <p:cNvPr id="3" name="Title 1"/>
          <p:cNvSpPr txBox="1">
            <a:spLocks/>
          </p:cNvSpPr>
          <p:nvPr/>
        </p:nvSpPr>
        <p:spPr>
          <a:xfrm>
            <a:off x="624290" y="84197"/>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Trawl catch in 2020 by month </a:t>
            </a:r>
            <a:endParaRPr lang="en-US" dirty="0"/>
          </a:p>
        </p:txBody>
      </p:sp>
    </p:spTree>
    <p:extLst>
      <p:ext uri="{BB962C8B-B14F-4D97-AF65-F5344CB8AC3E}">
        <p14:creationId xmlns:p14="http://schemas.microsoft.com/office/powerpoint/2010/main" val="34308620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YFS_20yrs_trawl12_2deg.pdf"/>
          <p:cNvPicPr>
            <a:picLocks noChangeAspect="1"/>
          </p:cNvPicPr>
          <p:nvPr/>
        </p:nvPicPr>
        <p:blipFill rotWithShape="1">
          <a:blip r:embed="rId2">
            <a:extLst>
              <a:ext uri="{28A0092B-C50C-407E-A947-70E740481C1C}">
                <a14:useLocalDpi xmlns:a14="http://schemas.microsoft.com/office/drawing/2010/main" val="0"/>
              </a:ext>
            </a:extLst>
          </a:blip>
          <a:srcRect t="3252" b="3799"/>
          <a:stretch/>
        </p:blipFill>
        <p:spPr>
          <a:xfrm>
            <a:off x="742174" y="871277"/>
            <a:ext cx="7846201" cy="5986723"/>
          </a:xfrm>
          <a:prstGeom prst="rect">
            <a:avLst/>
          </a:prstGeom>
        </p:spPr>
      </p:pic>
      <p:sp>
        <p:nvSpPr>
          <p:cNvPr id="6" name="Title 1"/>
          <p:cNvSpPr txBox="1">
            <a:spLocks/>
          </p:cNvSpPr>
          <p:nvPr/>
        </p:nvSpPr>
        <p:spPr>
          <a:xfrm>
            <a:off x="624290" y="84197"/>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Trawl catch 2001-2020</a:t>
            </a:r>
            <a:endParaRPr lang="en-US" dirty="0"/>
          </a:p>
        </p:txBody>
      </p:sp>
    </p:spTree>
    <p:extLst>
      <p:ext uri="{BB962C8B-B14F-4D97-AF65-F5344CB8AC3E}">
        <p14:creationId xmlns:p14="http://schemas.microsoft.com/office/powerpoint/2010/main" val="16170757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Are </a:t>
            </a:r>
            <a:r>
              <a:rPr lang="en-US" dirty="0" err="1" smtClean="0"/>
              <a:t>Yellowfin</a:t>
            </a:r>
            <a:r>
              <a:rPr lang="en-US" dirty="0" smtClean="0"/>
              <a:t> Sole moving northward?</a:t>
            </a:r>
            <a:endParaRPr lang="en-US" dirty="0"/>
          </a:p>
        </p:txBody>
      </p:sp>
      <p:pic>
        <p:nvPicPr>
          <p:cNvPr id="3" name="Picture 2"/>
          <p:cNvPicPr>
            <a:picLocks noChangeAspect="1"/>
          </p:cNvPicPr>
          <p:nvPr/>
        </p:nvPicPr>
        <p:blipFill>
          <a:blip r:embed="rId2"/>
          <a:stretch>
            <a:fillRect/>
          </a:stretch>
        </p:blipFill>
        <p:spPr>
          <a:xfrm>
            <a:off x="1836237" y="1417638"/>
            <a:ext cx="6027644" cy="5267401"/>
          </a:xfrm>
          <a:prstGeom prst="rect">
            <a:avLst/>
          </a:prstGeom>
        </p:spPr>
      </p:pic>
      <p:sp>
        <p:nvSpPr>
          <p:cNvPr id="4" name="TextBox 3"/>
          <p:cNvSpPr txBox="1"/>
          <p:nvPr/>
        </p:nvSpPr>
        <p:spPr>
          <a:xfrm>
            <a:off x="3565611" y="1592540"/>
            <a:ext cx="808635" cy="461665"/>
          </a:xfrm>
          <a:prstGeom prst="rect">
            <a:avLst/>
          </a:prstGeom>
          <a:noFill/>
        </p:spPr>
        <p:txBody>
          <a:bodyPr wrap="none" rtlCol="0">
            <a:spAutoFit/>
          </a:bodyPr>
          <a:lstStyle/>
          <a:p>
            <a:r>
              <a:rPr lang="en-US" sz="2400" dirty="0" smtClean="0"/>
              <a:t>2010</a:t>
            </a:r>
            <a:endParaRPr lang="en-US" sz="2400" dirty="0"/>
          </a:p>
        </p:txBody>
      </p:sp>
      <p:sp>
        <p:nvSpPr>
          <p:cNvPr id="5" name="TextBox 4"/>
          <p:cNvSpPr txBox="1"/>
          <p:nvPr/>
        </p:nvSpPr>
        <p:spPr>
          <a:xfrm>
            <a:off x="6850332" y="4440005"/>
            <a:ext cx="808635" cy="461665"/>
          </a:xfrm>
          <a:prstGeom prst="rect">
            <a:avLst/>
          </a:prstGeom>
          <a:noFill/>
        </p:spPr>
        <p:txBody>
          <a:bodyPr wrap="none" rtlCol="0">
            <a:spAutoFit/>
          </a:bodyPr>
          <a:lstStyle/>
          <a:p>
            <a:r>
              <a:rPr lang="en-US" sz="2400" dirty="0" smtClean="0"/>
              <a:t>2019</a:t>
            </a:r>
            <a:endParaRPr lang="en-US" sz="2400" dirty="0"/>
          </a:p>
        </p:txBody>
      </p:sp>
      <p:sp>
        <p:nvSpPr>
          <p:cNvPr id="6" name="TextBox 5"/>
          <p:cNvSpPr txBox="1"/>
          <p:nvPr/>
        </p:nvSpPr>
        <p:spPr>
          <a:xfrm>
            <a:off x="3565611" y="4437038"/>
            <a:ext cx="808635" cy="461665"/>
          </a:xfrm>
          <a:prstGeom prst="rect">
            <a:avLst/>
          </a:prstGeom>
          <a:noFill/>
        </p:spPr>
        <p:txBody>
          <a:bodyPr wrap="none" rtlCol="0">
            <a:spAutoFit/>
          </a:bodyPr>
          <a:lstStyle/>
          <a:p>
            <a:r>
              <a:rPr lang="en-US" sz="2400" dirty="0" smtClean="0"/>
              <a:t>2018</a:t>
            </a:r>
            <a:endParaRPr lang="en-US" sz="2400" dirty="0"/>
          </a:p>
        </p:txBody>
      </p:sp>
      <p:sp>
        <p:nvSpPr>
          <p:cNvPr id="7" name="TextBox 6"/>
          <p:cNvSpPr txBox="1"/>
          <p:nvPr/>
        </p:nvSpPr>
        <p:spPr>
          <a:xfrm>
            <a:off x="6823200" y="1639825"/>
            <a:ext cx="808635" cy="461665"/>
          </a:xfrm>
          <a:prstGeom prst="rect">
            <a:avLst/>
          </a:prstGeom>
          <a:noFill/>
        </p:spPr>
        <p:txBody>
          <a:bodyPr wrap="none" rtlCol="0">
            <a:spAutoFit/>
          </a:bodyPr>
          <a:lstStyle/>
          <a:p>
            <a:r>
              <a:rPr lang="en-US" sz="2400" dirty="0" smtClean="0"/>
              <a:t>2017</a:t>
            </a:r>
            <a:endParaRPr lang="en-US" sz="2400" dirty="0"/>
          </a:p>
        </p:txBody>
      </p:sp>
    </p:spTree>
    <p:extLst>
      <p:ext uri="{BB962C8B-B14F-4D97-AF65-F5344CB8AC3E}">
        <p14:creationId xmlns:p14="http://schemas.microsoft.com/office/powerpoint/2010/main" val="13565373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2476</TotalTime>
  <Words>1708</Words>
  <Application>Microsoft Macintosh PowerPoint</Application>
  <PresentationFormat>On-screen Show (4:3)</PresentationFormat>
  <Paragraphs>132</Paragraphs>
  <Slides>53</Slides>
  <Notes>2</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Assessment of the Yellowfin Sole Stock in the Bering Sea and Aleutian Islands</vt:lpstr>
      <vt:lpstr>Plan Team and SSC Comments</vt:lpstr>
      <vt:lpstr>Plan Team and SSC Comments</vt:lpstr>
      <vt:lpstr>Plan Team and SSC Comments</vt:lpstr>
      <vt:lpstr>Catch in 2020 was very limited in July</vt:lpstr>
      <vt:lpstr>Catch was not low in 2020</vt:lpstr>
      <vt:lpstr>PowerPoint Presentation</vt:lpstr>
      <vt:lpstr>PowerPoint Presentation</vt:lpstr>
      <vt:lpstr>Are Yellowfin Sole moving northward?</vt:lpstr>
      <vt:lpstr>PowerPoint Presentation</vt:lpstr>
      <vt:lpstr>CPUE appears to be gradually increasing in Norton Sound</vt:lpstr>
      <vt:lpstr>PowerPoint Presentation</vt:lpstr>
      <vt:lpstr>Models</vt:lpstr>
      <vt:lpstr>Models</vt:lpstr>
      <vt:lpstr>Data included in the model</vt:lpstr>
      <vt:lpstr>Selectivity</vt:lpstr>
      <vt:lpstr>Catchability</vt:lpstr>
      <vt:lpstr>Spawner-Recruit Estimation</vt:lpstr>
      <vt:lpstr>Model estimates of total (age 2+) biomass with 95% confidence intervals</vt:lpstr>
      <vt:lpstr>Model estimates of female spawning biomass with 95% confidence intervals</vt:lpstr>
      <vt:lpstr>PowerPoint Presentation</vt:lpstr>
      <vt:lpstr>Age 1 recruitment (Model 18.2)</vt:lpstr>
      <vt:lpstr>PowerPoint Presentation</vt:lpstr>
      <vt:lpstr>PowerPoint Presentation</vt:lpstr>
      <vt:lpstr>PowerPoint Presentation</vt:lpstr>
      <vt:lpstr>Survey selectivity</vt:lpstr>
      <vt:lpstr>PowerPoint Presentation</vt:lpstr>
      <vt:lpstr>Model 18.1 fit to the time-series of survey age composition, by sex, 1979-2019</vt:lpstr>
      <vt:lpstr>Model 18.2 fit to the time-series of survey age composition, by sex, 1979-2019</vt:lpstr>
      <vt:lpstr>Model 18.1 fit to the time-series of fishery age composition, by sex</vt:lpstr>
      <vt:lpstr>PowerPoint Presentation</vt:lpstr>
      <vt:lpstr>Comparison of likelihood values for Models 18.1 and 18.2.</vt:lpstr>
      <vt:lpstr>PowerPoint Presentation</vt:lpstr>
      <vt:lpstr>PowerPoint Presentation</vt:lpstr>
      <vt:lpstr>PowerPoint Presentation</vt:lpstr>
      <vt:lpstr>NMFS EBS survey biomass fit to survey data, Model 18.3, 1982-2019 </vt:lpstr>
      <vt:lpstr>VAST NBS+EBS survey biomass fit to survey data, Model 18.4, 1982-2019 </vt:lpstr>
      <vt:lpstr>PowerPoint Presentation</vt:lpstr>
      <vt:lpstr>PowerPoint Presentation</vt:lpstr>
      <vt:lpstr>Model 18.1 retrospective plot of FSB, sequentially removed through 2010.</vt:lpstr>
      <vt:lpstr>Model 18.2 retrospective plot of FSB, sequentially removed through 2010.</vt:lpstr>
      <vt:lpstr>Model 18.1 retrospective plot of female spawning biomass, data sequentially removed through 2010.</vt:lpstr>
      <vt:lpstr>Model 18.2 retrospective plot of female spawning biomass, data sequentially removed through 2010.</vt:lpstr>
      <vt:lpstr>Uncertainty Assessment (Bryan et al. 2020)</vt:lpstr>
      <vt:lpstr>Risk Table</vt:lpstr>
      <vt:lpstr>Risk Table – Assessment Related Considerations</vt:lpstr>
      <vt:lpstr>Risk Table – Population Dynamics Considerations</vt:lpstr>
      <vt:lpstr>Environmental/Ecosystem Considerations</vt:lpstr>
      <vt:lpstr>Fishery Performance Considerations</vt:lpstr>
      <vt:lpstr>Summary Table</vt:lpstr>
      <vt:lpstr>Maturity at age</vt:lpstr>
      <vt:lpstr>Fishery Selectivity</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of the Yellowfin Sole Stock in the </dc:title>
  <dc:creator>Ingrid Spies</dc:creator>
  <cp:lastModifiedBy>Ingrid Spies</cp:lastModifiedBy>
  <cp:revision>47</cp:revision>
  <dcterms:created xsi:type="dcterms:W3CDTF">2020-11-15T13:18:57Z</dcterms:created>
  <dcterms:modified xsi:type="dcterms:W3CDTF">2020-11-18T01:35:35Z</dcterms:modified>
</cp:coreProperties>
</file>